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8" r:id="rId3"/>
    <p:sldId id="294" r:id="rId4"/>
    <p:sldId id="261" r:id="rId5"/>
    <p:sldId id="264" r:id="rId6"/>
    <p:sldId id="263" r:id="rId7"/>
    <p:sldId id="285" r:id="rId8"/>
    <p:sldId id="287" r:id="rId9"/>
    <p:sldId id="284" r:id="rId10"/>
    <p:sldId id="288" r:id="rId11"/>
    <p:sldId id="289" r:id="rId12"/>
    <p:sldId id="292" r:id="rId13"/>
    <p:sldId id="293" r:id="rId14"/>
    <p:sldId id="260" r:id="rId15"/>
    <p:sldId id="259" r:id="rId16"/>
  </p:sldIdLst>
  <p:sldSz cx="12192000" cy="6858000"/>
  <p:notesSz cx="6858000" cy="9144000"/>
  <p:defaultTextStyle>
    <a:defPPr>
      <a:defRPr lang="zh-CN"/>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F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3317" autoAdjust="0"/>
  </p:normalViewPr>
  <p:slideViewPr>
    <p:cSldViewPr snapToGrid="0" showGuides="1">
      <p:cViewPr varScale="1">
        <p:scale>
          <a:sx n="99" d="100"/>
          <a:sy n="99" d="100"/>
        </p:scale>
        <p:origin x="10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5EDD97-D41E-4C1D-ADC2-2270DC931E27}" type="datetimeFigureOut">
              <a:rPr lang="zh-CN" altLang="en-US" smtClean="0"/>
              <a:t>2022/12/29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47FF19-162F-4625-9980-C4DDE7B4A12C}" type="slidenum">
              <a:rPr lang="zh-CN" altLang="en-US" smtClean="0"/>
              <a:t>‹#›</a:t>
            </a:fld>
            <a:endParaRPr lang="zh-CN" altLang="en-US"/>
          </a:p>
        </p:txBody>
      </p:sp>
    </p:spTree>
    <p:extLst>
      <p:ext uri="{BB962C8B-B14F-4D97-AF65-F5344CB8AC3E}">
        <p14:creationId xmlns:p14="http://schemas.microsoft.com/office/powerpoint/2010/main" val="2964836554"/>
      </p:ext>
    </p:extLst>
  </p:cSld>
  <p:clrMap bg1="lt1" tx1="dk1" bg2="lt2" tx2="dk2" accent1="accent1" accent2="accent2" accent3="accent3" accent4="accent4" accent5="accent5" accent6="accent6" hlink="hlink" folHlink="folHlink"/>
  <p:notesStyle>
    <a:lvl1pPr marL="0" algn="l" defTabSz="914363" rtl="0" eaLnBrk="1" latinLnBrk="0" hangingPunct="1">
      <a:defRPr sz="1200" kern="1200">
        <a:solidFill>
          <a:schemeClr val="tx1"/>
        </a:solidFill>
        <a:latin typeface="+mn-lt"/>
        <a:ea typeface="+mn-ea"/>
        <a:cs typeface="+mn-cs"/>
      </a:defRPr>
    </a:lvl1pPr>
    <a:lvl2pPr marL="457182" algn="l" defTabSz="914363" rtl="0" eaLnBrk="1" latinLnBrk="0" hangingPunct="1">
      <a:defRPr sz="1200" kern="1200">
        <a:solidFill>
          <a:schemeClr val="tx1"/>
        </a:solidFill>
        <a:latin typeface="+mn-lt"/>
        <a:ea typeface="+mn-ea"/>
        <a:cs typeface="+mn-cs"/>
      </a:defRPr>
    </a:lvl2pPr>
    <a:lvl3pPr marL="914363" algn="l" defTabSz="914363" rtl="0" eaLnBrk="1" latinLnBrk="0" hangingPunct="1">
      <a:defRPr sz="1200" kern="1200">
        <a:solidFill>
          <a:schemeClr val="tx1"/>
        </a:solidFill>
        <a:latin typeface="+mn-lt"/>
        <a:ea typeface="+mn-ea"/>
        <a:cs typeface="+mn-cs"/>
      </a:defRPr>
    </a:lvl3pPr>
    <a:lvl4pPr marL="1371545" algn="l" defTabSz="914363" rtl="0" eaLnBrk="1" latinLnBrk="0" hangingPunct="1">
      <a:defRPr sz="1200" kern="1200">
        <a:solidFill>
          <a:schemeClr val="tx1"/>
        </a:solidFill>
        <a:latin typeface="+mn-lt"/>
        <a:ea typeface="+mn-ea"/>
        <a:cs typeface="+mn-cs"/>
      </a:defRPr>
    </a:lvl4pPr>
    <a:lvl5pPr marL="1828727" algn="l" defTabSz="914363" rtl="0" eaLnBrk="1" latinLnBrk="0" hangingPunct="1">
      <a:defRPr sz="1200" kern="1200">
        <a:solidFill>
          <a:schemeClr val="tx1"/>
        </a:solidFill>
        <a:latin typeface="+mn-lt"/>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99ca06b84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99ca06b84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99d495f3db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199d495f3d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99abf830ba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99abf830ba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19be54e113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19be54e113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99ca06b84f_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99ca06b84f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3f24ae4f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a3f24ae4f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a3f24ae4ff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1a3f24ae4ff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647FF19-162F-4625-9980-C4DDE7B4A12C}" type="slidenum">
              <a:rPr lang="zh-CN" altLang="en-US" smtClean="0"/>
              <a:t>14</a:t>
            </a:fld>
            <a:endParaRPr lang="zh-CN" altLang="en-US"/>
          </a:p>
        </p:txBody>
      </p:sp>
    </p:spTree>
    <p:extLst>
      <p:ext uri="{BB962C8B-B14F-4D97-AF65-F5344CB8AC3E}">
        <p14:creationId xmlns:p14="http://schemas.microsoft.com/office/powerpoint/2010/main" val="10852857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浅色）">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1053465-9117-4257-8AD2-2FFDD332D03D}"/>
              </a:ext>
            </a:extLst>
          </p:cNvPr>
          <p:cNvPicPr>
            <a:picLocks noChangeAspect="1"/>
          </p:cNvPicPr>
          <p:nvPr userDrawn="1"/>
        </p:nvPicPr>
        <p:blipFill>
          <a:blip r:embed="rId2"/>
          <a:stretch>
            <a:fillRect/>
          </a:stretch>
        </p:blipFill>
        <p:spPr>
          <a:xfrm>
            <a:off x="623321" y="3130106"/>
            <a:ext cx="2225816" cy="561467"/>
          </a:xfrm>
          <a:prstGeom prst="rect">
            <a:avLst/>
          </a:prstGeom>
        </p:spPr>
      </p:pic>
      <p:sp>
        <p:nvSpPr>
          <p:cNvPr id="10" name="标题 3">
            <a:extLst>
              <a:ext uri="{FF2B5EF4-FFF2-40B4-BE49-F238E27FC236}">
                <a16:creationId xmlns:a16="http://schemas.microsoft.com/office/drawing/2014/main" id="{10C61FE6-A433-47CF-AF72-79BB076C9F24}"/>
              </a:ext>
            </a:extLst>
          </p:cNvPr>
          <p:cNvSpPr>
            <a:spLocks noGrp="1"/>
          </p:cNvSpPr>
          <p:nvPr>
            <p:ph type="title" hasCustomPrompt="1"/>
          </p:nvPr>
        </p:nvSpPr>
        <p:spPr>
          <a:xfrm>
            <a:off x="623321" y="4037200"/>
            <a:ext cx="8928000" cy="720000"/>
          </a:xfrm>
          <a:prstGeom prst="rect">
            <a:avLst/>
          </a:prstGeom>
        </p:spPr>
        <p:txBody>
          <a:bodyPr/>
          <a:lstStyle/>
          <a:p>
            <a:r>
              <a:rPr kumimoji="1" lang="zh-CN" altLang="en-US" sz="4200" dirty="0">
                <a:latin typeface="Microsoft YaHei" panose="020B0503020204020204" pitchFamily="34" charset="-122"/>
                <a:ea typeface="Microsoft YaHei" panose="020B0503020204020204" pitchFamily="34" charset="-122"/>
              </a:rPr>
              <a:t>主标题内容文字区域</a:t>
            </a:r>
          </a:p>
        </p:txBody>
      </p:sp>
      <p:sp>
        <p:nvSpPr>
          <p:cNvPr id="12" name="文本占位符 19">
            <a:extLst>
              <a:ext uri="{FF2B5EF4-FFF2-40B4-BE49-F238E27FC236}">
                <a16:creationId xmlns:a16="http://schemas.microsoft.com/office/drawing/2014/main" id="{57343190-8AFD-4C4F-83E7-C7B97C170CF6}"/>
              </a:ext>
            </a:extLst>
          </p:cNvPr>
          <p:cNvSpPr>
            <a:spLocks noGrp="1"/>
          </p:cNvSpPr>
          <p:nvPr>
            <p:ph type="body" sz="quarter" idx="14" hasCustomPrompt="1"/>
          </p:nvPr>
        </p:nvSpPr>
        <p:spPr>
          <a:xfrm>
            <a:off x="623321" y="4914899"/>
            <a:ext cx="3600000" cy="324000"/>
          </a:xfrm>
          <a:prstGeom prst="rect">
            <a:avLst/>
          </a:prstGeom>
        </p:spPr>
        <p:txBody>
          <a:bodyPr>
            <a:normAutofit/>
          </a:bodyPr>
          <a:lstStyle>
            <a:lvl1pPr marL="0" indent="0">
              <a:buNone/>
              <a:defRPr sz="1500"/>
            </a:lvl1pPr>
          </a:lstStyle>
          <a:p>
            <a:pPr lvl="0"/>
            <a:r>
              <a:rPr lang="zh-CN" altLang="en-US" dirty="0"/>
              <a:t>部门：</a:t>
            </a:r>
            <a:endParaRPr lang="en-US" altLang="zh-CN" dirty="0"/>
          </a:p>
        </p:txBody>
      </p:sp>
      <p:sp>
        <p:nvSpPr>
          <p:cNvPr id="13" name="文本占位符 21">
            <a:extLst>
              <a:ext uri="{FF2B5EF4-FFF2-40B4-BE49-F238E27FC236}">
                <a16:creationId xmlns:a16="http://schemas.microsoft.com/office/drawing/2014/main" id="{9DDB8AC1-AF80-49B8-9ED4-8C3F93C3BB03}"/>
              </a:ext>
            </a:extLst>
          </p:cNvPr>
          <p:cNvSpPr>
            <a:spLocks noGrp="1"/>
          </p:cNvSpPr>
          <p:nvPr>
            <p:ph type="body" sz="quarter" idx="15" hasCustomPrompt="1"/>
          </p:nvPr>
        </p:nvSpPr>
        <p:spPr>
          <a:xfrm>
            <a:off x="623321" y="5286375"/>
            <a:ext cx="3600000" cy="276226"/>
          </a:xfrm>
          <a:prstGeom prst="rect">
            <a:avLst/>
          </a:prstGeom>
        </p:spPr>
        <p:txBody>
          <a:bodyPr>
            <a:noAutofit/>
          </a:bodyPr>
          <a:lstStyle>
            <a:lvl1pPr marL="0" indent="0">
              <a:buNone/>
              <a:defRPr sz="1500"/>
            </a:lvl1pPr>
          </a:lstStyle>
          <a:p>
            <a:pPr lvl="0"/>
            <a:r>
              <a:rPr lang="zh-CN" altLang="en-US" dirty="0"/>
              <a:t>汇报人：</a:t>
            </a:r>
          </a:p>
        </p:txBody>
      </p:sp>
    </p:spTree>
    <p:extLst>
      <p:ext uri="{BB962C8B-B14F-4D97-AF65-F5344CB8AC3E}">
        <p14:creationId xmlns:p14="http://schemas.microsoft.com/office/powerpoint/2010/main" val="2306067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415600" y="740800"/>
            <a:ext cx="3744000" cy="10076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3200"/>
            </a:lvl1pPr>
            <a:lvl2pPr lvl="1">
              <a:spcBef>
                <a:spcPts val="0"/>
              </a:spcBef>
              <a:spcAft>
                <a:spcPts val="0"/>
              </a:spcAft>
              <a:buSzPts val="2400"/>
              <a:buNone/>
              <a:defRPr sz="3200"/>
            </a:lvl2pPr>
            <a:lvl3pPr lvl="2">
              <a:spcBef>
                <a:spcPts val="0"/>
              </a:spcBef>
              <a:spcAft>
                <a:spcPts val="0"/>
              </a:spcAft>
              <a:buSzPts val="2400"/>
              <a:buNone/>
              <a:defRPr sz="3200"/>
            </a:lvl3pPr>
            <a:lvl4pPr lvl="3">
              <a:spcBef>
                <a:spcPts val="0"/>
              </a:spcBef>
              <a:spcAft>
                <a:spcPts val="0"/>
              </a:spcAft>
              <a:buSzPts val="2400"/>
              <a:buNone/>
              <a:defRPr sz="3200"/>
            </a:lvl4pPr>
            <a:lvl5pPr lvl="4">
              <a:spcBef>
                <a:spcPts val="0"/>
              </a:spcBef>
              <a:spcAft>
                <a:spcPts val="0"/>
              </a:spcAft>
              <a:buSzPts val="2400"/>
              <a:buNone/>
              <a:defRPr sz="3200"/>
            </a:lvl5pPr>
            <a:lvl6pPr lvl="5">
              <a:spcBef>
                <a:spcPts val="0"/>
              </a:spcBef>
              <a:spcAft>
                <a:spcPts val="0"/>
              </a:spcAft>
              <a:buSzPts val="2400"/>
              <a:buNone/>
              <a:defRPr sz="3200"/>
            </a:lvl6pPr>
            <a:lvl7pPr lvl="6">
              <a:spcBef>
                <a:spcPts val="0"/>
              </a:spcBef>
              <a:spcAft>
                <a:spcPts val="0"/>
              </a:spcAft>
              <a:buSzPts val="2400"/>
              <a:buNone/>
              <a:defRPr sz="3200"/>
            </a:lvl7pPr>
            <a:lvl8pPr lvl="7">
              <a:spcBef>
                <a:spcPts val="0"/>
              </a:spcBef>
              <a:spcAft>
                <a:spcPts val="0"/>
              </a:spcAft>
              <a:buSzPts val="2400"/>
              <a:buNone/>
              <a:defRPr sz="3200"/>
            </a:lvl8pPr>
            <a:lvl9pPr lvl="8">
              <a:spcBef>
                <a:spcPts val="0"/>
              </a:spcBef>
              <a:spcAft>
                <a:spcPts val="0"/>
              </a:spcAft>
              <a:buSzPts val="2400"/>
              <a:buNone/>
              <a:defRPr sz="3200"/>
            </a:lvl9pPr>
          </a:lstStyle>
          <a:p>
            <a:endParaRPr/>
          </a:p>
        </p:txBody>
      </p:sp>
      <p:sp>
        <p:nvSpPr>
          <p:cNvPr id="30" name="Google Shape;30;p7"/>
          <p:cNvSpPr txBox="1">
            <a:spLocks noGrp="1"/>
          </p:cNvSpPr>
          <p:nvPr>
            <p:ph type="body" idx="1"/>
          </p:nvPr>
        </p:nvSpPr>
        <p:spPr>
          <a:xfrm>
            <a:off x="415600" y="1852801"/>
            <a:ext cx="3744000" cy="4239200"/>
          </a:xfrm>
          <a:prstGeom prst="rect">
            <a:avLst/>
          </a:prstGeom>
        </p:spPr>
        <p:txBody>
          <a:bodyPr spcFirstLastPara="1" wrap="square" lIns="91425" tIns="91425" rIns="91425" bIns="91425" anchor="t" anchorCtr="0">
            <a:normAutofit/>
          </a:bodyPr>
          <a:lstStyle>
            <a:lvl1pPr marL="609570" lvl="0" indent="-406381">
              <a:spcBef>
                <a:spcPts val="0"/>
              </a:spcBef>
              <a:spcAft>
                <a:spcPts val="0"/>
              </a:spcAft>
              <a:buSzPts val="1200"/>
              <a:buChar char="●"/>
              <a:defRPr sz="1600"/>
            </a:lvl1pPr>
            <a:lvl2pPr marL="1219140" lvl="1" indent="-406381">
              <a:spcBef>
                <a:spcPts val="0"/>
              </a:spcBef>
              <a:spcAft>
                <a:spcPts val="0"/>
              </a:spcAft>
              <a:buSzPts val="1200"/>
              <a:buChar char="○"/>
              <a:defRPr sz="1600"/>
            </a:lvl2pPr>
            <a:lvl3pPr marL="1828709" lvl="2" indent="-406381">
              <a:spcBef>
                <a:spcPts val="0"/>
              </a:spcBef>
              <a:spcAft>
                <a:spcPts val="0"/>
              </a:spcAft>
              <a:buSzPts val="1200"/>
              <a:buChar char="■"/>
              <a:defRPr sz="1600"/>
            </a:lvl3pPr>
            <a:lvl4pPr marL="2438278" lvl="3" indent="-406381">
              <a:spcBef>
                <a:spcPts val="0"/>
              </a:spcBef>
              <a:spcAft>
                <a:spcPts val="0"/>
              </a:spcAft>
              <a:buSzPts val="1200"/>
              <a:buChar char="●"/>
              <a:defRPr sz="1600"/>
            </a:lvl4pPr>
            <a:lvl5pPr marL="3047848" lvl="4" indent="-406381">
              <a:spcBef>
                <a:spcPts val="0"/>
              </a:spcBef>
              <a:spcAft>
                <a:spcPts val="0"/>
              </a:spcAft>
              <a:buSzPts val="1200"/>
              <a:buChar char="○"/>
              <a:defRPr sz="1600"/>
            </a:lvl5pPr>
            <a:lvl6pPr marL="3657418" lvl="5" indent="-406381">
              <a:spcBef>
                <a:spcPts val="0"/>
              </a:spcBef>
              <a:spcAft>
                <a:spcPts val="0"/>
              </a:spcAft>
              <a:buSzPts val="1200"/>
              <a:buChar char="■"/>
              <a:defRPr sz="1600"/>
            </a:lvl6pPr>
            <a:lvl7pPr marL="4266987" lvl="6" indent="-406381">
              <a:spcBef>
                <a:spcPts val="0"/>
              </a:spcBef>
              <a:spcAft>
                <a:spcPts val="0"/>
              </a:spcAft>
              <a:buSzPts val="1200"/>
              <a:buChar char="●"/>
              <a:defRPr sz="1600"/>
            </a:lvl7pPr>
            <a:lvl8pPr marL="4876557" lvl="7" indent="-406381">
              <a:spcBef>
                <a:spcPts val="0"/>
              </a:spcBef>
              <a:spcAft>
                <a:spcPts val="0"/>
              </a:spcAft>
              <a:buSzPts val="1200"/>
              <a:buChar char="○"/>
              <a:defRPr sz="1600"/>
            </a:lvl8pPr>
            <a:lvl9pPr marL="5486126" lvl="8" indent="-406381">
              <a:spcBef>
                <a:spcPts val="0"/>
              </a:spcBef>
              <a:spcAft>
                <a:spcPts val="0"/>
              </a:spcAft>
              <a:buSzPts val="1200"/>
              <a:buChar char="■"/>
              <a:defRPr sz="1600"/>
            </a:lvl9pPr>
          </a:lstStyle>
          <a:p>
            <a:endParaRPr/>
          </a:p>
        </p:txBody>
      </p:sp>
      <p:sp>
        <p:nvSpPr>
          <p:cNvPr id="31" name="Google Shape;31;p7"/>
          <p:cNvSpPr txBox="1">
            <a:spLocks noGrp="1"/>
          </p:cNvSpPr>
          <p:nvPr>
            <p:ph type="sldNum" idx="12"/>
          </p:nvPr>
        </p:nvSpPr>
        <p:spPr>
          <a:xfrm>
            <a:off x="11296611" y="62176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3517570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浅色）">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7DEEC4-DD0A-4F38-B832-93B4EC389A1A}"/>
              </a:ext>
            </a:extLst>
          </p:cNvPr>
          <p:cNvSpPr>
            <a:spLocks noGrp="1"/>
          </p:cNvSpPr>
          <p:nvPr>
            <p:ph type="title" hasCustomPrompt="1"/>
          </p:nvPr>
        </p:nvSpPr>
        <p:spPr/>
        <p:txBody>
          <a:bodyPr>
            <a:normAutofit/>
          </a:bodyPr>
          <a:lstStyle>
            <a:lvl1pPr>
              <a:defRPr sz="4200"/>
            </a:lvl1pPr>
          </a:lstStyle>
          <a:p>
            <a:r>
              <a:rPr lang="zh-CN" altLang="en-US" dirty="0"/>
              <a:t>目录</a:t>
            </a:r>
          </a:p>
        </p:txBody>
      </p:sp>
      <p:sp>
        <p:nvSpPr>
          <p:cNvPr id="8" name="文本占位符 7">
            <a:extLst>
              <a:ext uri="{FF2B5EF4-FFF2-40B4-BE49-F238E27FC236}">
                <a16:creationId xmlns:a16="http://schemas.microsoft.com/office/drawing/2014/main" id="{25653C86-4825-47F9-A882-A52F95348CA2}"/>
              </a:ext>
            </a:extLst>
          </p:cNvPr>
          <p:cNvSpPr>
            <a:spLocks noGrp="1"/>
          </p:cNvSpPr>
          <p:nvPr>
            <p:ph type="body" sz="quarter" idx="13" hasCustomPrompt="1"/>
          </p:nvPr>
        </p:nvSpPr>
        <p:spPr>
          <a:xfrm>
            <a:off x="838200" y="1829586"/>
            <a:ext cx="10515600" cy="4359458"/>
          </a:xfrm>
        </p:spPr>
        <p:txBody>
          <a:bodyPr>
            <a:normAutofit/>
          </a:bodyPr>
          <a:lstStyle>
            <a:lvl1pPr marL="457189" indent="-457189">
              <a:buAutoNum type="arabicPeriod"/>
              <a:defRPr sz="2200"/>
            </a:lvl1pPr>
          </a:lstStyle>
          <a:p>
            <a:pPr lvl="0"/>
            <a:r>
              <a:rPr lang="zh-CN" altLang="en-US" dirty="0"/>
              <a:t>单击此处添加文本</a:t>
            </a:r>
            <a:endParaRPr lang="en-US" altLang="zh-CN" dirty="0"/>
          </a:p>
          <a:p>
            <a:pPr lvl="0"/>
            <a:r>
              <a:rPr lang="zh-CN" altLang="en-US" dirty="0"/>
              <a:t>单击此处添加文本</a:t>
            </a:r>
            <a:endParaRPr lang="en-US" altLang="zh-CN" dirty="0"/>
          </a:p>
          <a:p>
            <a:pPr lvl="0"/>
            <a:r>
              <a:rPr lang="zh-CN" altLang="en-US" dirty="0"/>
              <a:t>单击此处添加文本</a:t>
            </a:r>
            <a:endParaRPr lang="en-US" altLang="zh-CN" dirty="0"/>
          </a:p>
          <a:p>
            <a:pPr lvl="0"/>
            <a:r>
              <a:rPr lang="zh-CN" altLang="en-US" dirty="0"/>
              <a:t>单击此处添加文本</a:t>
            </a:r>
          </a:p>
        </p:txBody>
      </p:sp>
    </p:spTree>
    <p:extLst>
      <p:ext uri="{BB962C8B-B14F-4D97-AF65-F5344CB8AC3E}">
        <p14:creationId xmlns:p14="http://schemas.microsoft.com/office/powerpoint/2010/main" val="3452350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容页（浅色）">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5E0804-E2AC-4BF9-A812-73919677A6A7}"/>
              </a:ext>
            </a:extLst>
          </p:cNvPr>
          <p:cNvSpPr>
            <a:spLocks noGrp="1"/>
          </p:cNvSpPr>
          <p:nvPr>
            <p:ph type="title" hasCustomPrompt="1"/>
          </p:nvPr>
        </p:nvSpPr>
        <p:spPr>
          <a:xfrm>
            <a:off x="732325" y="294106"/>
            <a:ext cx="8883624" cy="507831"/>
          </a:xfrm>
        </p:spPr>
        <p:txBody>
          <a:bodyPr wrap="square" lIns="102240" tIns="45720" rIns="91440" bIns="45720" anchor="ctr">
            <a:spAutoFit/>
          </a:bodyPr>
          <a:lstStyle>
            <a:lvl1pPr>
              <a:defRPr sz="3000"/>
            </a:lvl1pPr>
          </a:lstStyle>
          <a:p>
            <a:r>
              <a:rPr lang="zh-CN" altLang="en-US" dirty="0"/>
              <a:t>标题文字区域</a:t>
            </a:r>
          </a:p>
        </p:txBody>
      </p:sp>
      <p:sp>
        <p:nvSpPr>
          <p:cNvPr id="3" name="内容占位符 2">
            <a:extLst>
              <a:ext uri="{FF2B5EF4-FFF2-40B4-BE49-F238E27FC236}">
                <a16:creationId xmlns:a16="http://schemas.microsoft.com/office/drawing/2014/main" id="{6C1F7FAC-5F4F-4CBC-A696-623C238418DD}"/>
              </a:ext>
            </a:extLst>
          </p:cNvPr>
          <p:cNvSpPr>
            <a:spLocks noGrp="1"/>
          </p:cNvSpPr>
          <p:nvPr>
            <p:ph sz="half" idx="1" hasCustomPrompt="1"/>
          </p:nvPr>
        </p:nvSpPr>
        <p:spPr>
          <a:xfrm>
            <a:off x="732324" y="1234082"/>
            <a:ext cx="10841541" cy="4351338"/>
          </a:xfrm>
        </p:spPr>
        <p:txBody>
          <a:bodyPr>
            <a:normAutofit/>
          </a:bodyPr>
          <a:lstStyle>
            <a:lvl1pPr marL="0" indent="0">
              <a:buNone/>
              <a:defRPr sz="2000"/>
            </a:lvl1pPr>
          </a:lstStyle>
          <a:p>
            <a:pPr lvl="0"/>
            <a:r>
              <a:rPr lang="zh-CN" altLang="en-US" dirty="0"/>
              <a:t>此处为文字区域</a:t>
            </a:r>
          </a:p>
        </p:txBody>
      </p:sp>
      <p:pic>
        <p:nvPicPr>
          <p:cNvPr id="9" name="图片 8">
            <a:extLst>
              <a:ext uri="{FF2B5EF4-FFF2-40B4-BE49-F238E27FC236}">
                <a16:creationId xmlns:a16="http://schemas.microsoft.com/office/drawing/2014/main" id="{8043B1ED-4BB0-44CB-9B55-826ABBC2E616}"/>
              </a:ext>
            </a:extLst>
          </p:cNvPr>
          <p:cNvPicPr>
            <a:picLocks noChangeAspect="1"/>
          </p:cNvPicPr>
          <p:nvPr userDrawn="1"/>
        </p:nvPicPr>
        <p:blipFill>
          <a:blip r:embed="rId2"/>
          <a:stretch>
            <a:fillRect/>
          </a:stretch>
        </p:blipFill>
        <p:spPr>
          <a:xfrm>
            <a:off x="9851003" y="294105"/>
            <a:ext cx="1722863" cy="434596"/>
          </a:xfrm>
          <a:prstGeom prst="rect">
            <a:avLst/>
          </a:prstGeom>
        </p:spPr>
      </p:pic>
    </p:spTree>
    <p:extLst>
      <p:ext uri="{BB962C8B-B14F-4D97-AF65-F5344CB8AC3E}">
        <p14:creationId xmlns:p14="http://schemas.microsoft.com/office/powerpoint/2010/main" val="3326812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底（浅色）">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EF59B993-F106-4F07-A6F3-826D143BE0B3}"/>
              </a:ext>
            </a:extLst>
          </p:cNvPr>
          <p:cNvPicPr>
            <a:picLocks noChangeAspect="1"/>
          </p:cNvPicPr>
          <p:nvPr userDrawn="1"/>
        </p:nvPicPr>
        <p:blipFill>
          <a:blip r:embed="rId2"/>
          <a:stretch>
            <a:fillRect/>
          </a:stretch>
        </p:blipFill>
        <p:spPr>
          <a:xfrm>
            <a:off x="4373138" y="2994405"/>
            <a:ext cx="3445727" cy="869192"/>
          </a:xfrm>
          <a:prstGeom prst="rect">
            <a:avLst/>
          </a:prstGeom>
        </p:spPr>
      </p:pic>
    </p:spTree>
    <p:extLst>
      <p:ext uri="{BB962C8B-B14F-4D97-AF65-F5344CB8AC3E}">
        <p14:creationId xmlns:p14="http://schemas.microsoft.com/office/powerpoint/2010/main" val="2476970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深色）">
    <p:bg>
      <p:bgPr>
        <a:solidFill>
          <a:srgbClr val="002FA7"/>
        </a:solidFill>
        <a:effectLst/>
      </p:bgPr>
    </p:bg>
    <p:spTree>
      <p:nvGrpSpPr>
        <p:cNvPr id="1" name=""/>
        <p:cNvGrpSpPr/>
        <p:nvPr/>
      </p:nvGrpSpPr>
      <p:grpSpPr>
        <a:xfrm>
          <a:off x="0" y="0"/>
          <a:ext cx="0" cy="0"/>
          <a:chOff x="0" y="0"/>
          <a:chExt cx="0" cy="0"/>
        </a:xfrm>
      </p:grpSpPr>
      <p:sp>
        <p:nvSpPr>
          <p:cNvPr id="6" name="标题 3">
            <a:extLst>
              <a:ext uri="{FF2B5EF4-FFF2-40B4-BE49-F238E27FC236}">
                <a16:creationId xmlns:a16="http://schemas.microsoft.com/office/drawing/2014/main" id="{655C14FA-7F30-4A34-BCB1-18C724C47DC6}"/>
              </a:ext>
            </a:extLst>
          </p:cNvPr>
          <p:cNvSpPr>
            <a:spLocks noGrp="1"/>
          </p:cNvSpPr>
          <p:nvPr>
            <p:ph type="title" hasCustomPrompt="1"/>
          </p:nvPr>
        </p:nvSpPr>
        <p:spPr>
          <a:xfrm>
            <a:off x="623321" y="4037200"/>
            <a:ext cx="8928000" cy="720000"/>
          </a:xfrm>
          <a:prstGeom prst="rect">
            <a:avLst/>
          </a:prstGeom>
        </p:spPr>
        <p:txBody>
          <a:bodyPr/>
          <a:lstStyle>
            <a:lvl1pPr>
              <a:defRPr>
                <a:solidFill>
                  <a:schemeClr val="bg1"/>
                </a:solidFill>
              </a:defRPr>
            </a:lvl1pPr>
          </a:lstStyle>
          <a:p>
            <a:r>
              <a:rPr kumimoji="1" lang="zh-CN" altLang="en-US" sz="4200" dirty="0">
                <a:latin typeface="Microsoft YaHei" panose="020B0503020204020204" pitchFamily="34" charset="-122"/>
                <a:ea typeface="Microsoft YaHei" panose="020B0503020204020204" pitchFamily="34" charset="-122"/>
              </a:rPr>
              <a:t>主标题内容文字区域</a:t>
            </a:r>
          </a:p>
        </p:txBody>
      </p:sp>
      <p:sp>
        <p:nvSpPr>
          <p:cNvPr id="8" name="文本占位符 19">
            <a:extLst>
              <a:ext uri="{FF2B5EF4-FFF2-40B4-BE49-F238E27FC236}">
                <a16:creationId xmlns:a16="http://schemas.microsoft.com/office/drawing/2014/main" id="{414871D7-7325-47C2-BD44-9094EDBD3DB4}"/>
              </a:ext>
            </a:extLst>
          </p:cNvPr>
          <p:cNvSpPr>
            <a:spLocks noGrp="1"/>
          </p:cNvSpPr>
          <p:nvPr>
            <p:ph type="body" sz="quarter" idx="14" hasCustomPrompt="1"/>
          </p:nvPr>
        </p:nvSpPr>
        <p:spPr>
          <a:xfrm>
            <a:off x="623321" y="4914899"/>
            <a:ext cx="3600000" cy="324000"/>
          </a:xfrm>
          <a:prstGeom prst="rect">
            <a:avLst/>
          </a:prstGeom>
        </p:spPr>
        <p:txBody>
          <a:bodyPr>
            <a:normAutofit/>
          </a:bodyPr>
          <a:lstStyle>
            <a:lvl1pPr marL="0" indent="0">
              <a:buNone/>
              <a:defRPr sz="1500">
                <a:solidFill>
                  <a:schemeClr val="bg1"/>
                </a:solidFill>
              </a:defRPr>
            </a:lvl1pPr>
          </a:lstStyle>
          <a:p>
            <a:pPr lvl="0"/>
            <a:r>
              <a:rPr lang="zh-CN" altLang="en-US" dirty="0"/>
              <a:t>部门：</a:t>
            </a:r>
            <a:endParaRPr lang="en-US" altLang="zh-CN" dirty="0"/>
          </a:p>
        </p:txBody>
      </p:sp>
      <p:sp>
        <p:nvSpPr>
          <p:cNvPr id="9" name="文本占位符 21">
            <a:extLst>
              <a:ext uri="{FF2B5EF4-FFF2-40B4-BE49-F238E27FC236}">
                <a16:creationId xmlns:a16="http://schemas.microsoft.com/office/drawing/2014/main" id="{FA5AB2A6-FC0D-4F5B-8BA4-FCA69EA1EBAD}"/>
              </a:ext>
            </a:extLst>
          </p:cNvPr>
          <p:cNvSpPr>
            <a:spLocks noGrp="1"/>
          </p:cNvSpPr>
          <p:nvPr>
            <p:ph type="body" sz="quarter" idx="15" hasCustomPrompt="1"/>
          </p:nvPr>
        </p:nvSpPr>
        <p:spPr>
          <a:xfrm>
            <a:off x="623321" y="5286375"/>
            <a:ext cx="3600000" cy="276226"/>
          </a:xfrm>
          <a:prstGeom prst="rect">
            <a:avLst/>
          </a:prstGeom>
        </p:spPr>
        <p:txBody>
          <a:bodyPr>
            <a:noAutofit/>
          </a:bodyPr>
          <a:lstStyle>
            <a:lvl1pPr marL="0" indent="0">
              <a:buNone/>
              <a:defRPr sz="1500">
                <a:solidFill>
                  <a:schemeClr val="bg1"/>
                </a:solidFill>
              </a:defRPr>
            </a:lvl1pPr>
          </a:lstStyle>
          <a:p>
            <a:pPr lvl="0"/>
            <a:r>
              <a:rPr lang="zh-CN" altLang="en-US" dirty="0"/>
              <a:t>汇报人：</a:t>
            </a:r>
          </a:p>
        </p:txBody>
      </p:sp>
      <p:pic>
        <p:nvPicPr>
          <p:cNvPr id="10" name="图片 9">
            <a:extLst>
              <a:ext uri="{FF2B5EF4-FFF2-40B4-BE49-F238E27FC236}">
                <a16:creationId xmlns:a16="http://schemas.microsoft.com/office/drawing/2014/main" id="{31977D34-8406-4800-BC80-C1EFC4CD5910}"/>
              </a:ext>
            </a:extLst>
          </p:cNvPr>
          <p:cNvPicPr>
            <a:picLocks noChangeAspect="1"/>
          </p:cNvPicPr>
          <p:nvPr userDrawn="1"/>
        </p:nvPicPr>
        <p:blipFill>
          <a:blip r:embed="rId2"/>
          <a:stretch>
            <a:fillRect/>
          </a:stretch>
        </p:blipFill>
        <p:spPr>
          <a:xfrm>
            <a:off x="623321" y="3124835"/>
            <a:ext cx="2225816" cy="564292"/>
          </a:xfrm>
          <a:prstGeom prst="rect">
            <a:avLst/>
          </a:prstGeom>
        </p:spPr>
      </p:pic>
    </p:spTree>
    <p:extLst>
      <p:ext uri="{BB962C8B-B14F-4D97-AF65-F5344CB8AC3E}">
        <p14:creationId xmlns:p14="http://schemas.microsoft.com/office/powerpoint/2010/main" val="985254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深色）">
    <p:bg>
      <p:bgPr>
        <a:solidFill>
          <a:srgbClr val="002FA7"/>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1DCFA2F6-72E5-45BB-BC68-31B972203223}"/>
              </a:ext>
            </a:extLst>
          </p:cNvPr>
          <p:cNvSpPr>
            <a:spLocks noGrp="1"/>
          </p:cNvSpPr>
          <p:nvPr>
            <p:ph type="title" hasCustomPrompt="1"/>
          </p:nvPr>
        </p:nvSpPr>
        <p:spPr>
          <a:xfrm>
            <a:off x="838200" y="365125"/>
            <a:ext cx="10515600" cy="1325563"/>
          </a:xfrm>
        </p:spPr>
        <p:txBody>
          <a:bodyPr>
            <a:normAutofit/>
          </a:bodyPr>
          <a:lstStyle>
            <a:lvl1pPr>
              <a:defRPr sz="4200">
                <a:solidFill>
                  <a:schemeClr val="bg1"/>
                </a:solidFill>
              </a:defRPr>
            </a:lvl1pPr>
          </a:lstStyle>
          <a:p>
            <a:r>
              <a:rPr lang="zh-CN" altLang="en-US" dirty="0"/>
              <a:t>目录</a:t>
            </a:r>
          </a:p>
        </p:txBody>
      </p:sp>
      <p:sp>
        <p:nvSpPr>
          <p:cNvPr id="7" name="文本占位符 7">
            <a:extLst>
              <a:ext uri="{FF2B5EF4-FFF2-40B4-BE49-F238E27FC236}">
                <a16:creationId xmlns:a16="http://schemas.microsoft.com/office/drawing/2014/main" id="{C4FC8692-2760-41A0-84D4-4F181BEC5F2A}"/>
              </a:ext>
            </a:extLst>
          </p:cNvPr>
          <p:cNvSpPr>
            <a:spLocks noGrp="1"/>
          </p:cNvSpPr>
          <p:nvPr>
            <p:ph type="body" sz="quarter" idx="13" hasCustomPrompt="1"/>
          </p:nvPr>
        </p:nvSpPr>
        <p:spPr>
          <a:xfrm>
            <a:off x="838200" y="1829586"/>
            <a:ext cx="10515600" cy="4359458"/>
          </a:xfrm>
        </p:spPr>
        <p:txBody>
          <a:bodyPr>
            <a:normAutofit/>
          </a:bodyPr>
          <a:lstStyle>
            <a:lvl1pPr marL="457189" indent="-457189">
              <a:buAutoNum type="arabicPeriod"/>
              <a:defRPr sz="2200">
                <a:solidFill>
                  <a:schemeClr val="bg1"/>
                </a:solidFill>
              </a:defRPr>
            </a:lvl1pPr>
          </a:lstStyle>
          <a:p>
            <a:pPr lvl="0"/>
            <a:r>
              <a:rPr lang="zh-CN" altLang="en-US" dirty="0"/>
              <a:t>单击此处添加文本</a:t>
            </a:r>
            <a:endParaRPr lang="en-US" altLang="zh-CN" dirty="0"/>
          </a:p>
          <a:p>
            <a:pPr lvl="0"/>
            <a:r>
              <a:rPr lang="zh-CN" altLang="en-US" dirty="0"/>
              <a:t>单击此处添加文本</a:t>
            </a:r>
            <a:endParaRPr lang="en-US" altLang="zh-CN" dirty="0"/>
          </a:p>
          <a:p>
            <a:pPr lvl="0"/>
            <a:r>
              <a:rPr lang="zh-CN" altLang="en-US" dirty="0"/>
              <a:t>单击此处添加文本</a:t>
            </a:r>
            <a:endParaRPr lang="en-US" altLang="zh-CN" dirty="0"/>
          </a:p>
          <a:p>
            <a:pPr lvl="0"/>
            <a:r>
              <a:rPr lang="zh-CN" altLang="en-US" dirty="0"/>
              <a:t>单击此处添加文本</a:t>
            </a:r>
          </a:p>
        </p:txBody>
      </p:sp>
    </p:spTree>
    <p:extLst>
      <p:ext uri="{BB962C8B-B14F-4D97-AF65-F5344CB8AC3E}">
        <p14:creationId xmlns:p14="http://schemas.microsoft.com/office/powerpoint/2010/main" val="2684458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深色）">
    <p:bg>
      <p:bgPr>
        <a:solidFill>
          <a:srgbClr val="002FA7"/>
        </a:solidFill>
        <a:effectLst/>
      </p:bgPr>
    </p:bg>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8465FD43-4242-4D3B-B311-1AD06A7D0B06}"/>
              </a:ext>
            </a:extLst>
          </p:cNvPr>
          <p:cNvSpPr>
            <a:spLocks noGrp="1"/>
          </p:cNvSpPr>
          <p:nvPr>
            <p:ph type="title" hasCustomPrompt="1"/>
          </p:nvPr>
        </p:nvSpPr>
        <p:spPr>
          <a:xfrm>
            <a:off x="732325" y="294106"/>
            <a:ext cx="8883624" cy="507831"/>
          </a:xfrm>
        </p:spPr>
        <p:txBody>
          <a:bodyPr wrap="square" lIns="102240" tIns="45720" rIns="91440" bIns="45720" anchor="ctr">
            <a:spAutoFit/>
          </a:bodyPr>
          <a:lstStyle>
            <a:lvl1pPr>
              <a:defRPr sz="3000">
                <a:solidFill>
                  <a:schemeClr val="bg1"/>
                </a:solidFill>
              </a:defRPr>
            </a:lvl1pPr>
          </a:lstStyle>
          <a:p>
            <a:r>
              <a:rPr lang="zh-CN" altLang="en-US" dirty="0"/>
              <a:t>标题文字区域</a:t>
            </a:r>
          </a:p>
        </p:txBody>
      </p:sp>
      <p:sp>
        <p:nvSpPr>
          <p:cNvPr id="7" name="内容占位符 2">
            <a:extLst>
              <a:ext uri="{FF2B5EF4-FFF2-40B4-BE49-F238E27FC236}">
                <a16:creationId xmlns:a16="http://schemas.microsoft.com/office/drawing/2014/main" id="{8D13E019-B3A3-4C30-B503-A4265A752232}"/>
              </a:ext>
            </a:extLst>
          </p:cNvPr>
          <p:cNvSpPr>
            <a:spLocks noGrp="1"/>
          </p:cNvSpPr>
          <p:nvPr>
            <p:ph sz="half" idx="1" hasCustomPrompt="1"/>
          </p:nvPr>
        </p:nvSpPr>
        <p:spPr>
          <a:xfrm>
            <a:off x="732324" y="1234082"/>
            <a:ext cx="10841541" cy="4351338"/>
          </a:xfrm>
        </p:spPr>
        <p:txBody>
          <a:bodyPr>
            <a:normAutofit/>
          </a:bodyPr>
          <a:lstStyle>
            <a:lvl1pPr marL="0" indent="0">
              <a:buNone/>
              <a:defRPr sz="2000">
                <a:solidFill>
                  <a:schemeClr val="bg1"/>
                </a:solidFill>
              </a:defRPr>
            </a:lvl1pPr>
          </a:lstStyle>
          <a:p>
            <a:pPr lvl="0"/>
            <a:r>
              <a:rPr lang="zh-CN" altLang="en-US" dirty="0"/>
              <a:t>此处为文字区域</a:t>
            </a:r>
          </a:p>
        </p:txBody>
      </p:sp>
      <p:pic>
        <p:nvPicPr>
          <p:cNvPr id="8" name="图片 7">
            <a:extLst>
              <a:ext uri="{FF2B5EF4-FFF2-40B4-BE49-F238E27FC236}">
                <a16:creationId xmlns:a16="http://schemas.microsoft.com/office/drawing/2014/main" id="{13990FA0-7984-45AE-83B4-2E23BB43B9B3}"/>
              </a:ext>
            </a:extLst>
          </p:cNvPr>
          <p:cNvPicPr>
            <a:picLocks noChangeAspect="1"/>
          </p:cNvPicPr>
          <p:nvPr userDrawn="1"/>
        </p:nvPicPr>
        <p:blipFill>
          <a:blip r:embed="rId2"/>
          <a:stretch>
            <a:fillRect/>
          </a:stretch>
        </p:blipFill>
        <p:spPr>
          <a:xfrm>
            <a:off x="9851003" y="291919"/>
            <a:ext cx="1722863" cy="436782"/>
          </a:xfrm>
          <a:prstGeom prst="rect">
            <a:avLst/>
          </a:prstGeom>
        </p:spPr>
      </p:pic>
    </p:spTree>
    <p:extLst>
      <p:ext uri="{BB962C8B-B14F-4D97-AF65-F5344CB8AC3E}">
        <p14:creationId xmlns:p14="http://schemas.microsoft.com/office/powerpoint/2010/main" val="24844320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封底（深色）">
    <p:bg>
      <p:bgPr>
        <a:solidFill>
          <a:srgbClr val="002FA7"/>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43648BF-BC2A-4FE8-A218-0353C27C954E}"/>
              </a:ext>
            </a:extLst>
          </p:cNvPr>
          <p:cNvPicPr>
            <a:picLocks noChangeAspect="1"/>
          </p:cNvPicPr>
          <p:nvPr userDrawn="1"/>
        </p:nvPicPr>
        <p:blipFill>
          <a:blip r:embed="rId2"/>
          <a:stretch>
            <a:fillRect/>
          </a:stretch>
        </p:blipFill>
        <p:spPr>
          <a:xfrm>
            <a:off x="4373137" y="2992218"/>
            <a:ext cx="3445727" cy="873564"/>
          </a:xfrm>
          <a:prstGeom prst="rect">
            <a:avLst/>
          </a:prstGeom>
        </p:spPr>
      </p:pic>
    </p:spTree>
    <p:extLst>
      <p:ext uri="{BB962C8B-B14F-4D97-AF65-F5344CB8AC3E}">
        <p14:creationId xmlns:p14="http://schemas.microsoft.com/office/powerpoint/2010/main" val="930478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8"/>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4"/>
            <a:ext cx="11360800" cy="4555200"/>
          </a:xfrm>
          <a:prstGeom prst="rect">
            <a:avLst/>
          </a:prstGeom>
        </p:spPr>
        <p:txBody>
          <a:bodyPr spcFirstLastPara="1" wrap="square" lIns="91425" tIns="91425" rIns="91425" bIns="91425" anchor="t" anchorCtr="0">
            <a:normAutofit/>
          </a:bodyPr>
          <a:lstStyle>
            <a:lvl1pPr marL="609570" lvl="0" indent="-457178">
              <a:spcBef>
                <a:spcPts val="0"/>
              </a:spcBef>
              <a:spcAft>
                <a:spcPts val="0"/>
              </a:spcAft>
              <a:buSzPts val="1800"/>
              <a:buChar char="●"/>
              <a:defRPr/>
            </a:lvl1pPr>
            <a:lvl2pPr marL="1219140" lvl="1" indent="-423312">
              <a:spcBef>
                <a:spcPts val="0"/>
              </a:spcBef>
              <a:spcAft>
                <a:spcPts val="0"/>
              </a:spcAft>
              <a:buSzPts val="1400"/>
              <a:buChar char="○"/>
              <a:defRPr/>
            </a:lvl2pPr>
            <a:lvl3pPr marL="1828709" lvl="2" indent="-423312">
              <a:spcBef>
                <a:spcPts val="0"/>
              </a:spcBef>
              <a:spcAft>
                <a:spcPts val="0"/>
              </a:spcAft>
              <a:buSzPts val="1400"/>
              <a:buChar char="■"/>
              <a:defRPr/>
            </a:lvl3pPr>
            <a:lvl4pPr marL="2438278" lvl="3" indent="-423312">
              <a:spcBef>
                <a:spcPts val="0"/>
              </a:spcBef>
              <a:spcAft>
                <a:spcPts val="0"/>
              </a:spcAft>
              <a:buSzPts val="1400"/>
              <a:buChar char="●"/>
              <a:defRPr/>
            </a:lvl4pPr>
            <a:lvl5pPr marL="3047848" lvl="4" indent="-423312">
              <a:spcBef>
                <a:spcPts val="0"/>
              </a:spcBef>
              <a:spcAft>
                <a:spcPts val="0"/>
              </a:spcAft>
              <a:buSzPts val="1400"/>
              <a:buChar char="○"/>
              <a:defRPr/>
            </a:lvl5pPr>
            <a:lvl6pPr marL="3657418" lvl="5" indent="-423312">
              <a:spcBef>
                <a:spcPts val="0"/>
              </a:spcBef>
              <a:spcAft>
                <a:spcPts val="0"/>
              </a:spcAft>
              <a:buSzPts val="1400"/>
              <a:buChar char="■"/>
              <a:defRPr/>
            </a:lvl6pPr>
            <a:lvl7pPr marL="4266987" lvl="6" indent="-423312">
              <a:spcBef>
                <a:spcPts val="0"/>
              </a:spcBef>
              <a:spcAft>
                <a:spcPts val="0"/>
              </a:spcAft>
              <a:buSzPts val="1400"/>
              <a:buChar char="●"/>
              <a:defRPr/>
            </a:lvl7pPr>
            <a:lvl8pPr marL="4876557" lvl="7" indent="-423312">
              <a:spcBef>
                <a:spcPts val="0"/>
              </a:spcBef>
              <a:spcAft>
                <a:spcPts val="0"/>
              </a:spcAft>
              <a:buSzPts val="1400"/>
              <a:buChar char="○"/>
              <a:defRPr/>
            </a:lvl8pPr>
            <a:lvl9pPr marL="5486126" lvl="8" indent="-423312">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4"/>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altLang="zh-CN" smtClean="0"/>
              <a:pPr/>
              <a:t>‹#›</a:t>
            </a:fld>
            <a:endParaRPr lang="zh-CN" altLang="en-US"/>
          </a:p>
        </p:txBody>
      </p:sp>
    </p:spTree>
    <p:extLst>
      <p:ext uri="{BB962C8B-B14F-4D97-AF65-F5344CB8AC3E}">
        <p14:creationId xmlns:p14="http://schemas.microsoft.com/office/powerpoint/2010/main" val="4988163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D7A293A-8E37-4208-B4FA-3A2BB9E937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2D096C7-D3A4-4E38-A510-F976B1FD1C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F2395D8-B110-436A-A4B8-B2F8D1E2C81E}"/>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solidFill>
                <a:latin typeface="微软雅黑" panose="020B0503020204020204" pitchFamily="34" charset="-122"/>
                <a:ea typeface="微软雅黑" panose="020B0503020204020204" pitchFamily="34" charset="-122"/>
              </a:defRPr>
            </a:lvl1pPr>
          </a:lstStyle>
          <a:p>
            <a:fld id="{50E300F0-0892-48D2-9223-FBD060D137BF}" type="datetimeFigureOut">
              <a:rPr lang="zh-CN" altLang="en-US" smtClean="0"/>
              <a:pPr/>
              <a:t>2022/12/29</a:t>
            </a:fld>
            <a:endParaRPr lang="zh-CN" altLang="en-US"/>
          </a:p>
        </p:txBody>
      </p:sp>
      <p:sp>
        <p:nvSpPr>
          <p:cNvPr id="5" name="页脚占位符 4">
            <a:extLst>
              <a:ext uri="{FF2B5EF4-FFF2-40B4-BE49-F238E27FC236}">
                <a16:creationId xmlns:a16="http://schemas.microsoft.com/office/drawing/2014/main" id="{FEEC51CC-7CD8-4524-928A-B91086A1A267}"/>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solidFill>
                <a:latin typeface="微软雅黑" panose="020B0503020204020204" pitchFamily="34" charset="-122"/>
                <a:ea typeface="微软雅黑" panose="020B0503020204020204" pitchFamily="34" charset="-122"/>
              </a:defRPr>
            </a:lvl1pPr>
          </a:lstStyle>
          <a:p>
            <a:endParaRPr lang="zh-CN" altLang="en-US"/>
          </a:p>
        </p:txBody>
      </p:sp>
      <p:sp>
        <p:nvSpPr>
          <p:cNvPr id="6" name="灯片编号占位符 5">
            <a:extLst>
              <a:ext uri="{FF2B5EF4-FFF2-40B4-BE49-F238E27FC236}">
                <a16:creationId xmlns:a16="http://schemas.microsoft.com/office/drawing/2014/main" id="{99FEE23E-BF8D-49FD-A13E-22628F41C2AF}"/>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solidFill>
                <a:latin typeface="微软雅黑" panose="020B0503020204020204" pitchFamily="34" charset="-122"/>
                <a:ea typeface="微软雅黑" panose="020B0503020204020204" pitchFamily="34" charset="-122"/>
              </a:defRPr>
            </a:lvl1pPr>
          </a:lstStyle>
          <a:p>
            <a:fld id="{EDBE4B31-86BE-4417-B8C4-D96246BE2F1C}" type="slidenum">
              <a:rPr lang="zh-CN" altLang="en-US" smtClean="0"/>
              <a:pPr/>
              <a:t>‹#›</a:t>
            </a:fld>
            <a:endParaRPr lang="zh-CN" altLang="en-US"/>
          </a:p>
        </p:txBody>
      </p:sp>
    </p:spTree>
    <p:extLst>
      <p:ext uri="{BB962C8B-B14F-4D97-AF65-F5344CB8AC3E}">
        <p14:creationId xmlns:p14="http://schemas.microsoft.com/office/powerpoint/2010/main" val="41739739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txStyles>
    <p:titleStyle>
      <a:lvl1pPr algn="l" defTabSz="914377"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29095C-E3BB-48D4-9B2E-14606C4B4F3B}"/>
              </a:ext>
            </a:extLst>
          </p:cNvPr>
          <p:cNvSpPr>
            <a:spLocks noGrp="1"/>
          </p:cNvSpPr>
          <p:nvPr>
            <p:ph type="title"/>
          </p:nvPr>
        </p:nvSpPr>
        <p:spPr/>
        <p:txBody>
          <a:bodyPr>
            <a:normAutofit/>
          </a:bodyPr>
          <a:lstStyle/>
          <a:p>
            <a:r>
              <a:rPr lang="en" altLang="zh-CN" dirty="0"/>
              <a:t>RISC-V ❤️ HPC ❤️ </a:t>
            </a:r>
            <a:r>
              <a:rPr lang="en" altLang="zh-CN" dirty="0" err="1"/>
              <a:t>OpenEuler</a:t>
            </a:r>
            <a:endParaRPr lang="zh-CN" altLang="en-US" dirty="0"/>
          </a:p>
        </p:txBody>
      </p:sp>
      <p:sp>
        <p:nvSpPr>
          <p:cNvPr id="3" name="文本占位符 2">
            <a:extLst>
              <a:ext uri="{FF2B5EF4-FFF2-40B4-BE49-F238E27FC236}">
                <a16:creationId xmlns:a16="http://schemas.microsoft.com/office/drawing/2014/main" id="{C4BBB4E3-73A9-40B0-912F-7C8F66D36661}"/>
              </a:ext>
            </a:extLst>
          </p:cNvPr>
          <p:cNvSpPr>
            <a:spLocks noGrp="1"/>
          </p:cNvSpPr>
          <p:nvPr>
            <p:ph type="body" sz="quarter" idx="14"/>
          </p:nvPr>
        </p:nvSpPr>
        <p:spPr/>
        <p:txBody>
          <a:bodyPr/>
          <a:lstStyle/>
          <a:p>
            <a:r>
              <a:rPr lang="zh-CN" altLang="en-US" dirty="0"/>
              <a:t>同济大学 学生</a:t>
            </a:r>
          </a:p>
        </p:txBody>
      </p:sp>
      <p:sp>
        <p:nvSpPr>
          <p:cNvPr id="4" name="文本占位符 3">
            <a:extLst>
              <a:ext uri="{FF2B5EF4-FFF2-40B4-BE49-F238E27FC236}">
                <a16:creationId xmlns:a16="http://schemas.microsoft.com/office/drawing/2014/main" id="{5739C0AC-F640-489C-ACA0-9C4BD62261C5}"/>
              </a:ext>
            </a:extLst>
          </p:cNvPr>
          <p:cNvSpPr>
            <a:spLocks noGrp="1"/>
          </p:cNvSpPr>
          <p:nvPr>
            <p:ph type="body" sz="quarter" idx="15"/>
          </p:nvPr>
        </p:nvSpPr>
        <p:spPr/>
        <p:txBody>
          <a:bodyPr/>
          <a:lstStyle/>
          <a:p>
            <a:r>
              <a:rPr lang="zh-CN" altLang="en-US" dirty="0"/>
              <a:t>陆言 </a:t>
            </a:r>
            <a:r>
              <a:rPr lang="en-US" altLang="zh-CN" dirty="0"/>
              <a:t>(</a:t>
            </a:r>
            <a:r>
              <a:rPr lang="en-US" altLang="zh-CN" dirty="0" err="1"/>
              <a:t>robinluaa@outlook.com</a:t>
            </a:r>
            <a:r>
              <a:rPr lang="en-US" altLang="zh-CN" dirty="0"/>
              <a:t>)</a:t>
            </a:r>
            <a:endParaRPr lang="zh-CN" altLang="en-US" dirty="0"/>
          </a:p>
        </p:txBody>
      </p:sp>
    </p:spTree>
    <p:extLst>
      <p:ext uri="{BB962C8B-B14F-4D97-AF65-F5344CB8AC3E}">
        <p14:creationId xmlns:p14="http://schemas.microsoft.com/office/powerpoint/2010/main" val="163233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4" name="Google Shape;174;p28"/>
          <p:cNvPicPr preferRelativeResize="0"/>
          <p:nvPr/>
        </p:nvPicPr>
        <p:blipFill rotWithShape="1">
          <a:blip r:embed="rId3">
            <a:alphaModFix/>
          </a:blip>
          <a:srcRect r="59352"/>
          <a:stretch/>
        </p:blipFill>
        <p:spPr>
          <a:xfrm>
            <a:off x="9514116" y="801935"/>
            <a:ext cx="2677885" cy="2338251"/>
          </a:xfrm>
          <a:prstGeom prst="rect">
            <a:avLst/>
          </a:prstGeom>
          <a:noFill/>
          <a:ln>
            <a:noFill/>
          </a:ln>
        </p:spPr>
      </p:pic>
      <p:sp>
        <p:nvSpPr>
          <p:cNvPr id="172" name="Google Shape;172;p28"/>
          <p:cNvSpPr txBox="1">
            <a:spLocks noGrp="1"/>
          </p:cNvSpPr>
          <p:nvPr>
            <p:ph type="title"/>
          </p:nvPr>
        </p:nvSpPr>
        <p:spPr>
          <a:xfrm>
            <a:off x="675229" y="548021"/>
            <a:ext cx="8883624" cy="507831"/>
          </a:xfrm>
          <a:prstGeom prst="rect">
            <a:avLst/>
          </a:prstGeom>
        </p:spPr>
        <p:txBody>
          <a:bodyPr spcFirstLastPara="1" vert="horz" wrap="square" lIns="121900" tIns="121900" rIns="121900" bIns="121900" rtlCol="0" anchor="t" anchorCtr="0">
            <a:normAutofit fontScale="90000"/>
          </a:bodyPr>
          <a:lstStyle/>
          <a:p>
            <a:r>
              <a:rPr lang="zh-CN"/>
              <a:t>RISC-V HPC 集群实验</a:t>
            </a:r>
            <a:endParaRPr/>
          </a:p>
        </p:txBody>
      </p:sp>
      <p:sp>
        <p:nvSpPr>
          <p:cNvPr id="173" name="Google Shape;173;p28"/>
          <p:cNvSpPr txBox="1">
            <a:spLocks noGrp="1"/>
          </p:cNvSpPr>
          <p:nvPr>
            <p:ph sz="half" idx="1"/>
          </p:nvPr>
        </p:nvSpPr>
        <p:spPr>
          <a:xfrm>
            <a:off x="675230" y="1351143"/>
            <a:ext cx="10841541" cy="5174823"/>
          </a:xfrm>
          <a:prstGeom prst="rect">
            <a:avLst/>
          </a:prstGeom>
        </p:spPr>
        <p:txBody>
          <a:bodyPr spcFirstLastPara="1" vert="horz" wrap="square" lIns="121900" tIns="121900" rIns="121900" bIns="121900" rtlCol="0" anchor="t" anchorCtr="0">
            <a:noAutofit/>
          </a:bodyPr>
          <a:lstStyle/>
          <a:p>
            <a:pPr marL="342891" indent="-342891">
              <a:buFont typeface="Arial" panose="020B0604020202020204" pitchFamily="34" charset="0"/>
              <a:buChar char="•"/>
            </a:pPr>
            <a:r>
              <a:rPr lang="en-US" dirty="0" err="1"/>
              <a:t>OpenEuler</a:t>
            </a:r>
            <a:r>
              <a:rPr lang="en-US" dirty="0"/>
              <a:t> on QEMU</a:t>
            </a:r>
            <a:r>
              <a:rPr lang="zh-CN" altLang="en-US" dirty="0"/>
              <a:t> </a:t>
            </a:r>
            <a:r>
              <a:rPr lang="en-US" altLang="zh-CN" dirty="0"/>
              <a:t>(without RVV)</a:t>
            </a:r>
            <a:r>
              <a:rPr lang="zh-CN" altLang="en-US" dirty="0"/>
              <a:t> </a:t>
            </a:r>
            <a:r>
              <a:rPr lang="en-US" altLang="zh-CN" dirty="0"/>
              <a:t>–</a:t>
            </a:r>
            <a:r>
              <a:rPr lang="zh-CN" altLang="en-US" dirty="0"/>
              <a:t> </a:t>
            </a:r>
            <a:r>
              <a:rPr lang="en-US" altLang="zh-CN" dirty="0"/>
              <a:t>Proof of Concept</a:t>
            </a:r>
            <a:endParaRPr lang="en" altLang="zh-CN" dirty="0"/>
          </a:p>
          <a:p>
            <a:pPr lvl="2"/>
            <a:r>
              <a:rPr lang="en-US" dirty="0"/>
              <a:t>ISCAS </a:t>
            </a:r>
            <a:r>
              <a:rPr lang="en-US" dirty="0" err="1"/>
              <a:t>的近期项目之一</a:t>
            </a:r>
            <a:r>
              <a:rPr lang="zh-CN" altLang="en-US" dirty="0"/>
              <a:t>，</a:t>
            </a:r>
            <a:r>
              <a:rPr lang="en-US" dirty="0"/>
              <a:t>MPI</a:t>
            </a:r>
            <a:r>
              <a:rPr lang="zh-CN" altLang="en-US" dirty="0"/>
              <a:t> 和常见软件栈测试大致通过</a:t>
            </a:r>
            <a:endParaRPr dirty="0"/>
          </a:p>
          <a:p>
            <a:pPr marL="342891" indent="-342891">
              <a:buFont typeface="Arial" panose="020B0604020202020204" pitchFamily="34" charset="0"/>
              <a:buChar char="•"/>
            </a:pPr>
            <a:r>
              <a:rPr lang="zh-CN" dirty="0"/>
              <a:t>HiFive Unmatched</a:t>
            </a:r>
            <a:r>
              <a:rPr lang="zh-CN" altLang="en-US" dirty="0"/>
              <a:t>：</a:t>
            </a:r>
            <a:r>
              <a:rPr lang="zh-CN" dirty="0"/>
              <a:t>Monte Cimone</a:t>
            </a:r>
            <a:endParaRPr dirty="0"/>
          </a:p>
          <a:p>
            <a:pPr lvl="2"/>
            <a:r>
              <a:rPr lang="zh-CN" dirty="0"/>
              <a:t>EuroHPC 资助下的一个初步实验，测试无 RVV 的软件栈和互联情况</a:t>
            </a:r>
            <a:endParaRPr dirty="0"/>
          </a:p>
          <a:p>
            <a:pPr lvl="2"/>
            <a:r>
              <a:rPr lang="zh-CN" dirty="0"/>
              <a:t>IB FDR (56Gbps) 互联能点亮，驱动问题还不能 RDMA</a:t>
            </a:r>
            <a:endParaRPr dirty="0"/>
          </a:p>
          <a:p>
            <a:pPr marL="342891" indent="-342891">
              <a:buFont typeface="Arial" panose="020B0604020202020204" pitchFamily="34" charset="0"/>
              <a:buChar char="•"/>
            </a:pPr>
            <a:r>
              <a:rPr lang="zh-CN" dirty="0"/>
              <a:t>全志 D1</a:t>
            </a:r>
            <a:endParaRPr dirty="0"/>
          </a:p>
          <a:p>
            <a:pPr lvl="1"/>
            <a:r>
              <a:rPr lang="en-US" altLang="zh-CN" sz="2000" dirty="0"/>
              <a:t>ISCAS</a:t>
            </a:r>
            <a:r>
              <a:rPr lang="zh-CN" altLang="en-US" sz="2000" dirty="0"/>
              <a:t> 目前正在进行的项目 </a:t>
            </a:r>
            <a:r>
              <a:rPr lang="en-US" altLang="zh-CN" sz="2000" dirty="0"/>
              <a:t>- </a:t>
            </a:r>
            <a:r>
              <a:rPr lang="zh-CN" altLang="en-US" sz="2000" dirty="0"/>
              <a:t>全志 </a:t>
            </a:r>
            <a:r>
              <a:rPr lang="en-US" altLang="zh-CN" sz="2000" dirty="0"/>
              <a:t>D1 </a:t>
            </a:r>
            <a:r>
              <a:rPr lang="zh-CN" altLang="en-US" sz="2000" dirty="0"/>
              <a:t>的 </a:t>
            </a:r>
            <a:r>
              <a:rPr lang="en-US" altLang="zh-CN" sz="2000" dirty="0"/>
              <a:t>HPC </a:t>
            </a:r>
            <a:r>
              <a:rPr lang="zh-CN" altLang="en-US" sz="2000" dirty="0"/>
              <a:t>集群，千兆互联</a:t>
            </a:r>
            <a:endParaRPr sz="2000" dirty="0"/>
          </a:p>
          <a:p>
            <a:pPr lvl="2"/>
            <a:r>
              <a:rPr lang="zh-CN" dirty="0"/>
              <a:t>RV64GCV，FP8-64, BFP16, 4GFLOPs(1GHz)</a:t>
            </a:r>
            <a:endParaRPr dirty="0"/>
          </a:p>
          <a:p>
            <a:pPr lvl="1"/>
            <a:r>
              <a:rPr lang="zh-CN" altLang="en-US" sz="2000" dirty="0"/>
              <a:t>引入平头哥的 </a:t>
            </a:r>
            <a:r>
              <a:rPr lang="en-US" altLang="zh-CN" sz="2000" dirty="0"/>
              <a:t>RVV 0.7.1 </a:t>
            </a:r>
            <a:r>
              <a:rPr lang="zh-CN" altLang="en-US" sz="2000" dirty="0"/>
              <a:t>，预计是世界上第一个有向量支持的</a:t>
            </a:r>
            <a:r>
              <a:rPr lang="en-US" altLang="zh-CN" sz="2000" dirty="0"/>
              <a:t> RISC-V</a:t>
            </a:r>
            <a:r>
              <a:rPr lang="zh-CN" altLang="en-US" sz="2000" dirty="0"/>
              <a:t> 集群</a:t>
            </a:r>
            <a:endParaRPr sz="2000" dirty="0"/>
          </a:p>
          <a:p>
            <a:pPr lvl="1"/>
            <a:r>
              <a:rPr lang="zh-CN" altLang="en-US" sz="2000" dirty="0"/>
              <a:t>软件栈建设已经基本完成</a:t>
            </a:r>
            <a:endParaRPr sz="2000" dirty="0"/>
          </a:p>
          <a:p>
            <a:pPr lvl="2"/>
            <a:r>
              <a:rPr lang="zh-CN" dirty="0"/>
              <a:t>OpenBLAS</a:t>
            </a:r>
            <a:r>
              <a:rPr lang="en-US" altLang="zh-CN" dirty="0"/>
              <a:t>, </a:t>
            </a:r>
            <a:r>
              <a:rPr lang="zh-CN" altLang="zh-CN" dirty="0"/>
              <a:t>ATLAS, FFTW</a:t>
            </a:r>
            <a:r>
              <a:rPr lang="en-US" altLang="zh-CN" dirty="0"/>
              <a:t>, </a:t>
            </a:r>
            <a:r>
              <a:rPr lang="zh-CN" dirty="0"/>
              <a:t>OpenMPI</a:t>
            </a:r>
            <a:r>
              <a:rPr lang="zh-CN" altLang="en-US" dirty="0"/>
              <a:t> </a:t>
            </a:r>
            <a:r>
              <a:rPr lang="en-US" altLang="zh-CN" dirty="0"/>
              <a:t>&amp;</a:t>
            </a:r>
            <a:r>
              <a:rPr lang="zh-CN" altLang="en-US" dirty="0"/>
              <a:t> </a:t>
            </a:r>
            <a:r>
              <a:rPr lang="zh-CN" dirty="0"/>
              <a:t>Slurm</a:t>
            </a:r>
            <a:r>
              <a:rPr lang="en-US" altLang="zh-CN" dirty="0"/>
              <a:t>, </a:t>
            </a:r>
            <a:r>
              <a:rPr lang="zh-CN" dirty="0"/>
              <a:t>NCNN, OpenPPL均已经通过测试</a:t>
            </a:r>
            <a:endParaRPr lang="en-US" altLang="zh-CN" dirty="0"/>
          </a:p>
          <a:p>
            <a:pPr lvl="2"/>
            <a:r>
              <a:rPr lang="zh-CN" dirty="0"/>
              <a:t>OpenCV </a:t>
            </a:r>
            <a:r>
              <a:rPr lang="zh-CN" altLang="en-US" dirty="0"/>
              <a:t>：需要</a:t>
            </a:r>
            <a:r>
              <a:rPr lang="zh-CN" dirty="0"/>
              <a:t>做些额外的 p</a:t>
            </a:r>
            <a:r>
              <a:rPr lang="en-US" altLang="zh-CN" dirty="0" err="1"/>
              <a:t>atching</a:t>
            </a:r>
            <a:r>
              <a:rPr lang="zh-CN" altLang="en-US" dirty="0"/>
              <a:t> </a:t>
            </a:r>
            <a:endParaRPr lang="en-US" altLang="zh-CN" dirty="0"/>
          </a:p>
          <a:p>
            <a:pPr lvl="2"/>
            <a:r>
              <a:rPr lang="en-US" dirty="0" err="1"/>
              <a:t>问题</a:t>
            </a:r>
            <a:r>
              <a:rPr lang="zh-CN" altLang="en-US" dirty="0"/>
              <a:t>：平头哥没有</a:t>
            </a:r>
            <a:r>
              <a:rPr lang="en-US" altLang="zh-CN" dirty="0"/>
              <a:t> native </a:t>
            </a:r>
            <a:r>
              <a:rPr lang="zh-CN" altLang="en-US" dirty="0"/>
              <a:t>工具链</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9"/>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zh-CN"/>
              <a:t>RISC-V 与 HPC 软件栈：工具链 - RVV Intrinsic 的实现， auto-vectorization 问题</a:t>
            </a:r>
            <a:endParaRPr/>
          </a:p>
        </p:txBody>
      </p:sp>
      <p:sp>
        <p:nvSpPr>
          <p:cNvPr id="180" name="Google Shape;180;p29"/>
          <p:cNvSpPr txBox="1">
            <a:spLocks noGrp="1"/>
          </p:cNvSpPr>
          <p:nvPr>
            <p:ph sz="half" idx="1"/>
          </p:nvPr>
        </p:nvSpPr>
        <p:spPr>
          <a:prstGeom prst="rect">
            <a:avLst/>
          </a:prstGeom>
        </p:spPr>
        <p:txBody>
          <a:bodyPr spcFirstLastPara="1" vert="horz" wrap="square" lIns="121900" tIns="121900" rIns="121900" bIns="121900" rtlCol="0" anchor="t" anchorCtr="0">
            <a:normAutofit/>
          </a:bodyPr>
          <a:lstStyle/>
          <a:p>
            <a:pPr marL="342891" indent="-342891">
              <a:buFont typeface="Arial" panose="020B0604020202020204" pitchFamily="34" charset="0"/>
              <a:buChar char="•"/>
            </a:pPr>
            <a:r>
              <a:rPr lang="zh-CN" altLang="en-US" dirty="0"/>
              <a:t>主线 </a:t>
            </a:r>
            <a:r>
              <a:rPr lang="zh-CN" dirty="0"/>
              <a:t>GCC 和 LLVM 支持都相对比较好</a:t>
            </a:r>
            <a:r>
              <a:rPr lang="zh-CN" altLang="en-US" dirty="0"/>
              <a:t>，但有大量非主线的内容</a:t>
            </a:r>
            <a:endParaRPr dirty="0"/>
          </a:p>
          <a:p>
            <a:pPr marL="342891" indent="-342891">
              <a:buFont typeface="Arial" panose="020B0604020202020204" pitchFamily="34" charset="0"/>
              <a:buChar char="•"/>
            </a:pPr>
            <a:r>
              <a:rPr lang="zh-CN" dirty="0"/>
              <a:t>Intrinsic 和汇编的对立</a:t>
            </a:r>
            <a:r>
              <a:rPr lang="zh-CN" altLang="en-US" dirty="0"/>
              <a:t>：</a:t>
            </a:r>
            <a:r>
              <a:rPr lang="zh-CN" altLang="en-US" sz="2000" b="1" dirty="0"/>
              <a:t>不止一种 </a:t>
            </a:r>
            <a:r>
              <a:rPr lang="en" altLang="zh-CN" sz="2000" dirty="0"/>
              <a:t>RVV </a:t>
            </a:r>
            <a:r>
              <a:rPr lang="zh-CN" altLang="en-US" sz="2000" dirty="0"/>
              <a:t>汇编和 </a:t>
            </a:r>
            <a:r>
              <a:rPr lang="en" altLang="zh-CN" sz="2000" dirty="0"/>
              <a:t>intrinsic</a:t>
            </a:r>
            <a:endParaRPr lang="en" sz="2000" dirty="0"/>
          </a:p>
          <a:p>
            <a:pPr lvl="2"/>
            <a:r>
              <a:rPr lang="zh-CN" dirty="0"/>
              <a:t>多种 RVV 汇编（从 0.7.X 到 1.0 ）</a:t>
            </a:r>
            <a:endParaRPr dirty="0"/>
          </a:p>
          <a:p>
            <a:pPr lvl="2"/>
            <a:r>
              <a:rPr lang="zh-CN" dirty="0"/>
              <a:t>RVV C Intrinsic API v1.0: breaking change</a:t>
            </a:r>
            <a:endParaRPr dirty="0"/>
          </a:p>
          <a:p>
            <a:pPr lvl="2"/>
            <a:r>
              <a:rPr lang="zh-CN" altLang="en-US" dirty="0"/>
              <a:t>厂家遗留</a:t>
            </a:r>
            <a:r>
              <a:rPr lang="zh-CN" dirty="0"/>
              <a:t>了大量 RVV 0.7.1 的适配代码</a:t>
            </a:r>
            <a:r>
              <a:rPr lang="zh-CN" altLang="en-US" dirty="0"/>
              <a:t>、</a:t>
            </a:r>
            <a:r>
              <a:rPr lang="zh-CN" dirty="0"/>
              <a:t>不完全兼容 RVV 1.0.0 的工具链</a:t>
            </a:r>
            <a:endParaRPr dirty="0"/>
          </a:p>
          <a:p>
            <a:pPr marL="342891" indent="-342891">
              <a:buFont typeface="Arial" panose="020B0604020202020204" pitchFamily="34" charset="0"/>
              <a:buChar char="•"/>
            </a:pPr>
            <a:r>
              <a:rPr lang="zh-CN" dirty="0"/>
              <a:t>auto-vectorization 进展比较乐观</a:t>
            </a:r>
            <a:endParaRPr dirty="0"/>
          </a:p>
          <a:p>
            <a:pPr lvl="1"/>
            <a:r>
              <a:rPr lang="en-US" altLang="zh-CN" sz="2000" dirty="0"/>
              <a:t>llvm </a:t>
            </a:r>
            <a:r>
              <a:rPr lang="zh-CN" altLang="en-US" sz="2000" dirty="0"/>
              <a:t>的自动 </a:t>
            </a:r>
            <a:r>
              <a:rPr lang="en-US" altLang="zh-CN" sz="2000" dirty="0"/>
              <a:t>scalable vectorization </a:t>
            </a:r>
            <a:r>
              <a:rPr lang="zh-CN" altLang="en-US" sz="2000" dirty="0"/>
              <a:t>今年 </a:t>
            </a:r>
            <a:r>
              <a:rPr lang="en-US" altLang="zh-CN" sz="2000" dirty="0"/>
              <a:t>7 </a:t>
            </a:r>
            <a:r>
              <a:rPr lang="zh-CN" altLang="en-US" sz="2000" dirty="0"/>
              <a:t>月份已经可用，</a:t>
            </a:r>
            <a:r>
              <a:rPr lang="en-US" altLang="zh-CN" sz="2000" dirty="0"/>
              <a:t>GCC </a:t>
            </a:r>
            <a:r>
              <a:rPr lang="zh-CN" altLang="en-US" sz="2000" dirty="0"/>
              <a:t>的更早之前就已经修好了</a:t>
            </a:r>
            <a:endParaRPr sz="2000" dirty="0"/>
          </a:p>
        </p:txBody>
      </p:sp>
      <p:pic>
        <p:nvPicPr>
          <p:cNvPr id="2" name="Google Shape;181;p29">
            <a:extLst>
              <a:ext uri="{FF2B5EF4-FFF2-40B4-BE49-F238E27FC236}">
                <a16:creationId xmlns:a16="http://schemas.microsoft.com/office/drawing/2014/main" id="{24D61BF2-63CD-2A7D-AF11-FF88FB7F64C7}"/>
              </a:ext>
            </a:extLst>
          </p:cNvPr>
          <p:cNvPicPr preferRelativeResize="0"/>
          <p:nvPr/>
        </p:nvPicPr>
        <p:blipFill rotWithShape="1">
          <a:blip r:embed="rId3">
            <a:alphaModFix/>
          </a:blip>
          <a:srcRect t="57484" b="13013"/>
          <a:stretch/>
        </p:blipFill>
        <p:spPr>
          <a:xfrm>
            <a:off x="2175998" y="4897503"/>
            <a:ext cx="7954191" cy="15285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2"/>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US" altLang="zh-CN" dirty="0"/>
              <a:t>O</a:t>
            </a:r>
            <a:r>
              <a:rPr lang="zh-CN" dirty="0"/>
              <a:t>penEuler 与 RISC-V HPC</a:t>
            </a:r>
            <a:r>
              <a:rPr lang="zh-CN" altLang="en-US" dirty="0"/>
              <a:t>：机会</a:t>
            </a:r>
            <a:endParaRPr dirty="0"/>
          </a:p>
        </p:txBody>
      </p:sp>
      <p:pic>
        <p:nvPicPr>
          <p:cNvPr id="201" name="Google Shape;201;p32"/>
          <p:cNvPicPr preferRelativeResize="0"/>
          <p:nvPr/>
        </p:nvPicPr>
        <p:blipFill>
          <a:blip r:embed="rId3">
            <a:alphaModFix/>
          </a:blip>
          <a:stretch>
            <a:fillRect/>
          </a:stretch>
        </p:blipFill>
        <p:spPr>
          <a:xfrm>
            <a:off x="6713700" y="4280600"/>
            <a:ext cx="5478301" cy="2577400"/>
          </a:xfrm>
          <a:prstGeom prst="rect">
            <a:avLst/>
          </a:prstGeom>
          <a:noFill/>
          <a:ln>
            <a:noFill/>
          </a:ln>
        </p:spPr>
      </p:pic>
      <p:sp>
        <p:nvSpPr>
          <p:cNvPr id="200" name="Google Shape;200;p32"/>
          <p:cNvSpPr txBox="1">
            <a:spLocks noGrp="1"/>
          </p:cNvSpPr>
          <p:nvPr>
            <p:ph sz="half" idx="1"/>
          </p:nvPr>
        </p:nvSpPr>
        <p:spPr>
          <a:prstGeom prst="rect">
            <a:avLst/>
          </a:prstGeom>
        </p:spPr>
        <p:txBody>
          <a:bodyPr spcFirstLastPara="1" vert="horz" wrap="square" lIns="121900" tIns="121900" rIns="121900" bIns="121900" rtlCol="0" anchor="t" anchorCtr="0">
            <a:noAutofit/>
          </a:bodyPr>
          <a:lstStyle/>
          <a:p>
            <a:pPr marL="342891" indent="-342891">
              <a:buFont typeface="Arial" panose="020B0604020202020204" pitchFamily="34" charset="0"/>
              <a:buChar char="•"/>
            </a:pPr>
            <a:r>
              <a:rPr lang="en-US" altLang="zh-CN" dirty="0"/>
              <a:t>O</a:t>
            </a:r>
            <a:r>
              <a:rPr lang="zh-CN" dirty="0"/>
              <a:t>penEuler 是国内较早期关注 HPC 和 RISC-V 的发行版</a:t>
            </a:r>
            <a:endParaRPr dirty="0"/>
          </a:p>
          <a:p>
            <a:pPr lvl="1"/>
            <a:r>
              <a:rPr lang="en-US" altLang="zh-CN" sz="2000" dirty="0"/>
              <a:t>2021 </a:t>
            </a:r>
            <a:r>
              <a:rPr lang="zh-CN" altLang="en-US" sz="2000" dirty="0"/>
              <a:t>年 </a:t>
            </a:r>
            <a:r>
              <a:rPr lang="en-US" altLang="zh-CN" sz="2000" dirty="0"/>
              <a:t>9 </a:t>
            </a:r>
            <a:r>
              <a:rPr lang="zh-CN" altLang="en-US" sz="2000" dirty="0"/>
              <a:t>月成立 </a:t>
            </a:r>
            <a:r>
              <a:rPr lang="en-US" altLang="zh-CN" sz="2000" dirty="0"/>
              <a:t>HPC SIG </a:t>
            </a:r>
            <a:r>
              <a:rPr lang="zh-CN" altLang="en-US" sz="2000" dirty="0"/>
              <a:t>、鲲鹏 </a:t>
            </a:r>
            <a:r>
              <a:rPr lang="en-US" altLang="zh-CN" sz="2000" dirty="0"/>
              <a:t>HPC </a:t>
            </a:r>
            <a:r>
              <a:rPr lang="zh-CN" altLang="en-US" sz="2000" dirty="0"/>
              <a:t>的积累，</a:t>
            </a:r>
            <a:r>
              <a:rPr lang="en-US" altLang="zh-CN" sz="2000" dirty="0"/>
              <a:t>2020 </a:t>
            </a:r>
            <a:r>
              <a:rPr lang="zh-CN" altLang="en-US" sz="2000" dirty="0"/>
              <a:t>年左右开始 </a:t>
            </a:r>
            <a:r>
              <a:rPr lang="en-US" altLang="zh-CN" sz="2000" dirty="0" err="1"/>
              <a:t>OpenEuler</a:t>
            </a:r>
            <a:r>
              <a:rPr lang="en-US" altLang="zh-CN" sz="2000" dirty="0"/>
              <a:t> RISC-V </a:t>
            </a:r>
            <a:endParaRPr sz="2000" dirty="0"/>
          </a:p>
          <a:p>
            <a:pPr lvl="1"/>
            <a:r>
              <a:rPr lang="en-US" altLang="zh-CN" sz="2000" dirty="0" err="1"/>
              <a:t>OpenEuler</a:t>
            </a:r>
            <a:r>
              <a:rPr lang="en-US" altLang="zh-CN" sz="2000" dirty="0"/>
              <a:t> </a:t>
            </a:r>
            <a:r>
              <a:rPr lang="zh-CN" altLang="en-US" sz="2000" dirty="0"/>
              <a:t>本身面向服务器</a:t>
            </a:r>
            <a:endParaRPr sz="2000" dirty="0"/>
          </a:p>
          <a:p>
            <a:pPr marL="342891" indent="-342891">
              <a:buFont typeface="Arial" panose="020B0604020202020204" pitchFamily="34" charset="0"/>
              <a:buChar char="•"/>
            </a:pPr>
            <a:r>
              <a:rPr lang="zh-CN" dirty="0"/>
              <a:t>CentOS + RHEL + SLES 是超算部署的常客</a:t>
            </a:r>
            <a:endParaRPr dirty="0"/>
          </a:p>
          <a:p>
            <a:pPr lvl="1"/>
            <a:r>
              <a:rPr lang="zh-CN" altLang="en-US" sz="2000" dirty="0"/>
              <a:t>稳定 </a:t>
            </a:r>
            <a:r>
              <a:rPr lang="en-US" altLang="zh-CN" sz="2000" dirty="0"/>
              <a:t>+ RPM </a:t>
            </a:r>
            <a:r>
              <a:rPr lang="zh-CN" altLang="en-US" sz="2000" dirty="0"/>
              <a:t>系的生态的价值，</a:t>
            </a:r>
            <a:r>
              <a:rPr lang="en-US" altLang="zh-CN" sz="2000" dirty="0"/>
              <a:t>HPC </a:t>
            </a:r>
            <a:r>
              <a:rPr lang="zh-CN" altLang="en-US" sz="2000" dirty="0"/>
              <a:t>的用户习惯，也是 </a:t>
            </a:r>
            <a:r>
              <a:rPr lang="en-US" altLang="zh-CN" sz="2000" dirty="0" err="1"/>
              <a:t>OpenEuler</a:t>
            </a:r>
            <a:r>
              <a:rPr lang="en-US" altLang="zh-CN" sz="2000" dirty="0"/>
              <a:t> </a:t>
            </a:r>
            <a:r>
              <a:rPr lang="zh-CN" altLang="en-US" sz="2000" dirty="0"/>
              <a:t>的机遇</a:t>
            </a:r>
            <a:endParaRPr sz="2000" dirty="0"/>
          </a:p>
          <a:p>
            <a:pPr lvl="1"/>
            <a:r>
              <a:rPr lang="en-US" altLang="zh-CN" sz="2000" dirty="0"/>
              <a:t>CentOS / RHEL / SLES </a:t>
            </a:r>
            <a:r>
              <a:rPr lang="zh-CN" altLang="en-US" sz="2000" dirty="0"/>
              <a:t>中长期来看也可能不会有 </a:t>
            </a:r>
            <a:r>
              <a:rPr lang="en-US" altLang="zh-CN" sz="2000" dirty="0"/>
              <a:t>RISC-V port</a:t>
            </a:r>
            <a:endParaRPr sz="2000" dirty="0"/>
          </a:p>
          <a:p>
            <a:pPr marL="342891" indent="-342891">
              <a:buFont typeface="Arial" panose="020B0604020202020204" pitchFamily="34" charset="0"/>
              <a:buChar char="•"/>
            </a:pPr>
            <a:r>
              <a:rPr lang="zh-CN" dirty="0"/>
              <a:t>RISC-V 上游化缺少一个 LTS</a:t>
            </a:r>
            <a:r>
              <a:rPr lang="zh-CN" altLang="en-US" dirty="0"/>
              <a:t>：</a:t>
            </a:r>
            <a:r>
              <a:rPr lang="zh-CN" altLang="en-US" sz="2000" dirty="0"/>
              <a:t>没有 </a:t>
            </a:r>
            <a:r>
              <a:rPr lang="en-US" altLang="zh-CN" sz="2000" dirty="0"/>
              <a:t>LTS </a:t>
            </a:r>
            <a:r>
              <a:rPr lang="zh-CN" altLang="en-US" sz="2000" dirty="0"/>
              <a:t>就没有稳定参照</a:t>
            </a:r>
            <a:endParaRPr sz="2000" dirty="0"/>
          </a:p>
          <a:p>
            <a:pPr marL="342891" indent="-342891">
              <a:buFont typeface="Arial" panose="020B0604020202020204" pitchFamily="34" charset="0"/>
              <a:buChar char="•"/>
            </a:pPr>
            <a:r>
              <a:rPr lang="zh-CN" dirty="0"/>
              <a:t>HPC 应用的特殊性</a:t>
            </a:r>
            <a:r>
              <a:rPr lang="zh-CN" altLang="en-US" sz="2400" dirty="0"/>
              <a:t>：</a:t>
            </a:r>
            <a:r>
              <a:rPr lang="zh-CN" altLang="en-US" dirty="0"/>
              <a:t>结果正确性，结果可复现性，包管理的复杂性</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3"/>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US" altLang="zh-CN" dirty="0"/>
              <a:t>O</a:t>
            </a:r>
            <a:r>
              <a:rPr lang="zh-CN" dirty="0"/>
              <a:t>penEuler 与 RISC-V HPC：架构挑战</a:t>
            </a:r>
            <a:endParaRPr dirty="0"/>
          </a:p>
        </p:txBody>
      </p:sp>
      <p:sp>
        <p:nvSpPr>
          <p:cNvPr id="207" name="Google Shape;207;p33"/>
          <p:cNvSpPr txBox="1">
            <a:spLocks noGrp="1"/>
          </p:cNvSpPr>
          <p:nvPr>
            <p:ph sz="half" idx="1"/>
          </p:nvPr>
        </p:nvSpPr>
        <p:spPr>
          <a:prstGeom prst="rect">
            <a:avLst/>
          </a:prstGeom>
        </p:spPr>
        <p:txBody>
          <a:bodyPr spcFirstLastPara="1" vert="horz" wrap="square" lIns="121900" tIns="121900" rIns="121900" bIns="121900" rtlCol="0" anchor="t" anchorCtr="0">
            <a:normAutofit/>
          </a:bodyPr>
          <a:lstStyle/>
          <a:p>
            <a:pPr marL="342891" indent="-342891">
              <a:buFont typeface="Arial" panose="020B0604020202020204" pitchFamily="34" charset="0"/>
              <a:buChar char="•"/>
            </a:pPr>
            <a:r>
              <a:rPr lang="zh-CN" dirty="0"/>
              <a:t>运动中的 RISC-V</a:t>
            </a:r>
            <a:endParaRPr dirty="0"/>
          </a:p>
          <a:p>
            <a:pPr lvl="1"/>
            <a:r>
              <a:rPr lang="zh-CN" altLang="en-US" sz="2000" dirty="0"/>
              <a:t>工具链、内核都没有完全确定：与 </a:t>
            </a:r>
            <a:r>
              <a:rPr lang="en-US" altLang="zh-CN" sz="2000" dirty="0"/>
              <a:t>ARM SVE </a:t>
            </a:r>
            <a:r>
              <a:rPr lang="zh-CN" altLang="en-US" sz="2000" dirty="0"/>
              <a:t>比较</a:t>
            </a:r>
            <a:endParaRPr sz="2000" dirty="0"/>
          </a:p>
          <a:p>
            <a:pPr lvl="1"/>
            <a:r>
              <a:rPr lang="zh-CN" altLang="en-US" sz="2000" dirty="0"/>
              <a:t>各家对工具链与二进制有大量诉求：平头哥，</a:t>
            </a:r>
            <a:r>
              <a:rPr lang="en-US" altLang="zh-CN" sz="2000" dirty="0"/>
              <a:t>SiFive</a:t>
            </a:r>
            <a:r>
              <a:rPr lang="zh-CN" altLang="en-US" sz="2000" dirty="0"/>
              <a:t>，</a:t>
            </a:r>
            <a:r>
              <a:rPr lang="en-US" altLang="zh-CN" sz="2000" dirty="0"/>
              <a:t>Andes</a:t>
            </a:r>
            <a:endParaRPr sz="2000" dirty="0"/>
          </a:p>
          <a:p>
            <a:pPr marL="342891" indent="-342891">
              <a:buFont typeface="Arial" panose="020B0604020202020204" pitchFamily="34" charset="0"/>
              <a:buChar char="•"/>
            </a:pPr>
            <a:r>
              <a:rPr lang="zh-CN" dirty="0"/>
              <a:t>兼顾通用性与效率</a:t>
            </a:r>
            <a:endParaRPr dirty="0"/>
          </a:p>
          <a:p>
            <a:pPr lvl="1"/>
            <a:r>
              <a:rPr lang="en-US" altLang="zh-CN" sz="2000" dirty="0"/>
              <a:t>RV64GC </a:t>
            </a:r>
            <a:r>
              <a:rPr lang="zh-CN" altLang="en-US" sz="2000" dirty="0"/>
              <a:t>？ </a:t>
            </a:r>
            <a:r>
              <a:rPr lang="en-US" altLang="zh-CN" sz="2000" dirty="0"/>
              <a:t>RV64GCV </a:t>
            </a:r>
            <a:r>
              <a:rPr lang="zh-CN" altLang="en-US" sz="2000" dirty="0"/>
              <a:t>？如何照顾不同处理器的不同 </a:t>
            </a:r>
            <a:r>
              <a:rPr lang="en-US" altLang="zh-CN" sz="2000" dirty="0"/>
              <a:t>ISA </a:t>
            </a:r>
            <a:r>
              <a:rPr lang="zh-CN" altLang="en-US" sz="2000" dirty="0"/>
              <a:t>排列组合？</a:t>
            </a:r>
            <a:endParaRPr sz="2000" dirty="0"/>
          </a:p>
          <a:p>
            <a:pPr marL="342891" indent="-342891">
              <a:buFont typeface="Arial" panose="020B0604020202020204" pitchFamily="34" charset="0"/>
              <a:buChar char="•"/>
            </a:pPr>
            <a:r>
              <a:rPr lang="zh-CN" dirty="0"/>
              <a:t>如何保证一致性？</a:t>
            </a:r>
            <a:endParaRPr dirty="0"/>
          </a:p>
          <a:p>
            <a:pPr lvl="1"/>
            <a:r>
              <a:rPr lang="zh-CN" altLang="en-US" sz="2000" dirty="0"/>
              <a:t>核心设计、规模不同，核心的组成不同：差别比 </a:t>
            </a:r>
            <a:r>
              <a:rPr lang="en-US" altLang="zh-CN" sz="2000" dirty="0"/>
              <a:t>Xeon Phi </a:t>
            </a:r>
            <a:r>
              <a:rPr lang="zh-CN" altLang="en-US" sz="2000" dirty="0"/>
              <a:t>与 </a:t>
            </a:r>
            <a:r>
              <a:rPr lang="en-US" altLang="zh-CN" sz="2000" dirty="0"/>
              <a:t>10980XE </a:t>
            </a:r>
            <a:r>
              <a:rPr lang="zh-CN" altLang="en-US" sz="2000" dirty="0"/>
              <a:t>之间的还大</a:t>
            </a:r>
            <a:endParaRPr sz="2000" dirty="0"/>
          </a:p>
          <a:p>
            <a:pPr lvl="1"/>
            <a:r>
              <a:rPr lang="zh-CN" altLang="en-US" sz="2000" dirty="0"/>
              <a:t>多个厂家，多种核心，多种设计，</a:t>
            </a:r>
            <a:r>
              <a:rPr lang="zh-CN" altLang="en-US" sz="2000" b="1" dirty="0"/>
              <a:t>但用户的期望是表现一致</a:t>
            </a:r>
            <a:endParaRPr sz="2000" b="1" dirty="0"/>
          </a:p>
          <a:p>
            <a:pPr lvl="2"/>
            <a:r>
              <a:rPr lang="zh-CN" dirty="0"/>
              <a:t>行为一致、相对优化（x86_64, x86_64-v2, x86-64-v3, x86-64-v4)</a:t>
            </a:r>
            <a:endParaRPr dirty="0"/>
          </a:p>
          <a:p>
            <a:pPr marL="342891" indent="-342891">
              <a:buFont typeface="Arial" panose="020B0604020202020204" pitchFamily="34" charset="0"/>
              <a:buChar char="•"/>
            </a:pPr>
            <a:r>
              <a:rPr lang="zh-CN" dirty="0"/>
              <a:t>新兴架构，新的挑战</a:t>
            </a:r>
            <a:endParaRPr dirty="0"/>
          </a:p>
          <a:p>
            <a:pPr lvl="1"/>
            <a:r>
              <a:rPr lang="zh-CN" altLang="en-US" sz="2000" dirty="0"/>
              <a:t>长期的磨合过程，需要上下游的介入，还是个 </a:t>
            </a:r>
            <a:r>
              <a:rPr lang="en-US" altLang="zh-CN" sz="2000" dirty="0"/>
              <a:t>Open Problem</a:t>
            </a:r>
            <a:endParaRPr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5A88B63D-445E-442F-A1B0-5108E3BF6523}"/>
              </a:ext>
            </a:extLst>
          </p:cNvPr>
          <p:cNvSpPr txBox="1">
            <a:spLocks/>
          </p:cNvSpPr>
          <p:nvPr/>
        </p:nvSpPr>
        <p:spPr>
          <a:xfrm>
            <a:off x="932258" y="4596017"/>
            <a:ext cx="3155156" cy="1156792"/>
          </a:xfrm>
          <a:prstGeom prst="rect">
            <a:avLst/>
          </a:prstGeom>
          <a:noFill/>
        </p:spPr>
        <p:txBody>
          <a:bodyPr vert="horz" wrap="square" lIns="102240" tIns="45720" rIns="91440" bIns="45720" rtlCol="0" anchor="ctr">
            <a:spAutoFit/>
          </a:bodyPr>
          <a:lstStyle>
            <a:lvl1pPr algn="l" defTabSz="914400" rtl="0" eaLnBrk="1" latinLnBrk="0" hangingPunct="1">
              <a:lnSpc>
                <a:spcPct val="90000"/>
              </a:lnSpc>
              <a:spcBef>
                <a:spcPct val="0"/>
              </a:spcBef>
              <a:buNone/>
              <a:defRPr sz="3000" kern="1200">
                <a:solidFill>
                  <a:schemeClr val="tx1"/>
                </a:solidFill>
                <a:latin typeface="微软雅黑" panose="020B0503020204020204" pitchFamily="34" charset="-122"/>
                <a:ea typeface="微软雅黑" panose="020B0503020204020204" pitchFamily="34" charset="-122"/>
                <a:cs typeface="+mj-cs"/>
              </a:defRPr>
            </a:lvl1pPr>
          </a:lstStyle>
          <a:p>
            <a:pPr algn="ctr">
              <a:lnSpc>
                <a:spcPct val="150000"/>
              </a:lnSpc>
            </a:pPr>
            <a:r>
              <a:rPr lang="zh-CN" altLang="en-US" sz="1600" dirty="0"/>
              <a:t>中科院软件所吴伟微信 添加请备注 </a:t>
            </a:r>
            <a:r>
              <a:rPr lang="en" altLang="zh-CN" sz="1600" dirty="0" err="1"/>
              <a:t>oerv</a:t>
            </a:r>
            <a:r>
              <a:rPr lang="zh-CN" altLang="en-US" sz="1600" dirty="0"/>
              <a:t>，加入 </a:t>
            </a:r>
            <a:r>
              <a:rPr lang="en-US" altLang="zh-CN" sz="1600" dirty="0" err="1"/>
              <a:t>OpenEuler</a:t>
            </a:r>
            <a:r>
              <a:rPr lang="en-US" altLang="zh-CN" sz="1600" dirty="0"/>
              <a:t> RISC-V SIG </a:t>
            </a:r>
            <a:r>
              <a:rPr lang="zh-CN" altLang="en-US" sz="1600" dirty="0"/>
              <a:t>组微信交流群</a:t>
            </a:r>
          </a:p>
        </p:txBody>
      </p:sp>
      <p:sp>
        <p:nvSpPr>
          <p:cNvPr id="6" name="标题 1">
            <a:extLst>
              <a:ext uri="{FF2B5EF4-FFF2-40B4-BE49-F238E27FC236}">
                <a16:creationId xmlns:a16="http://schemas.microsoft.com/office/drawing/2014/main" id="{CD91B5DE-3DFB-401D-AEBE-88B71C4B5375}"/>
              </a:ext>
            </a:extLst>
          </p:cNvPr>
          <p:cNvSpPr txBox="1">
            <a:spLocks/>
          </p:cNvSpPr>
          <p:nvPr/>
        </p:nvSpPr>
        <p:spPr>
          <a:xfrm>
            <a:off x="4688980" y="3133536"/>
            <a:ext cx="6856213" cy="590931"/>
          </a:xfrm>
          <a:prstGeom prst="rect">
            <a:avLst/>
          </a:prstGeom>
          <a:noFill/>
        </p:spPr>
        <p:txBody>
          <a:bodyPr vert="horz" wrap="square" lIns="102240" tIns="45720" rIns="91440" bIns="45720" rtlCol="0" anchor="ctr">
            <a:spAutoFit/>
          </a:bodyPr>
          <a:lstStyle>
            <a:lvl1pPr algn="l" defTabSz="914400" rtl="0" eaLnBrk="1" latinLnBrk="0" hangingPunct="1">
              <a:lnSpc>
                <a:spcPct val="90000"/>
              </a:lnSpc>
              <a:spcBef>
                <a:spcPct val="0"/>
              </a:spcBef>
              <a:buNone/>
              <a:defRPr sz="30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1800" dirty="0"/>
              <a:t>https://</a:t>
            </a:r>
            <a:r>
              <a:rPr lang="en-US" altLang="zh-CN" sz="1800" dirty="0" err="1"/>
              <a:t>www.openeuler.org</a:t>
            </a:r>
            <a:r>
              <a:rPr lang="en-US" altLang="zh-CN" sz="1800" dirty="0"/>
              <a:t>/</a:t>
            </a:r>
            <a:r>
              <a:rPr lang="en-US" altLang="zh-CN" sz="1800" dirty="0" err="1"/>
              <a:t>zh</a:t>
            </a:r>
            <a:r>
              <a:rPr lang="en-US" altLang="zh-CN" sz="1800" dirty="0"/>
              <a:t>/sig/sig-detail/?name=sig-RISC-V</a:t>
            </a:r>
            <a:endParaRPr lang="zh-CN" altLang="en-US" sz="1800" dirty="0"/>
          </a:p>
        </p:txBody>
      </p:sp>
      <p:pic>
        <p:nvPicPr>
          <p:cNvPr id="1028" name="Picture 4" descr="图片">
            <a:extLst>
              <a:ext uri="{FF2B5EF4-FFF2-40B4-BE49-F238E27FC236}">
                <a16:creationId xmlns:a16="http://schemas.microsoft.com/office/drawing/2014/main" id="{5FBA85B0-98CB-9528-E2AD-41B5ACFE4B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6365" y="1289825"/>
            <a:ext cx="2486942" cy="3264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1084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45746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8257E7-7732-44EA-8317-72C33307C43A}"/>
              </a:ext>
            </a:extLst>
          </p:cNvPr>
          <p:cNvSpPr>
            <a:spLocks noGrp="1"/>
          </p:cNvSpPr>
          <p:nvPr>
            <p:ph type="title"/>
          </p:nvPr>
        </p:nvSpPr>
        <p:spPr>
          <a:xfrm>
            <a:off x="675229" y="812802"/>
            <a:ext cx="8883624" cy="507831"/>
          </a:xfrm>
        </p:spPr>
        <p:txBody>
          <a:bodyPr/>
          <a:lstStyle/>
          <a:p>
            <a:r>
              <a:rPr lang="en-US" altLang="zh-CN" dirty="0"/>
              <a:t>RISC-V </a:t>
            </a:r>
            <a:r>
              <a:rPr lang="zh-CN" altLang="en-US" dirty="0"/>
              <a:t>与高性能计算</a:t>
            </a:r>
          </a:p>
        </p:txBody>
      </p:sp>
      <p:sp>
        <p:nvSpPr>
          <p:cNvPr id="3" name="内容占位符 2">
            <a:extLst>
              <a:ext uri="{FF2B5EF4-FFF2-40B4-BE49-F238E27FC236}">
                <a16:creationId xmlns:a16="http://schemas.microsoft.com/office/drawing/2014/main" id="{721D9353-DA86-481D-A15F-E6FE508292E7}"/>
              </a:ext>
            </a:extLst>
          </p:cNvPr>
          <p:cNvSpPr>
            <a:spLocks noGrp="1"/>
          </p:cNvSpPr>
          <p:nvPr>
            <p:ph sz="half" idx="1"/>
          </p:nvPr>
        </p:nvSpPr>
        <p:spPr>
          <a:xfrm>
            <a:off x="675230" y="1843680"/>
            <a:ext cx="10841541" cy="4201520"/>
          </a:xfrm>
        </p:spPr>
        <p:txBody>
          <a:bodyPr>
            <a:noAutofit/>
          </a:bodyPr>
          <a:lstStyle/>
          <a:p>
            <a:pPr marL="342891" indent="-342891" fontAlgn="base">
              <a:spcBef>
                <a:spcPts val="600"/>
              </a:spcBef>
              <a:buFont typeface="Arial" panose="020B0604020202020204" pitchFamily="34" charset="0"/>
              <a:buChar char="•"/>
            </a:pPr>
            <a:r>
              <a:rPr lang="zh-CN" altLang="en-US" sz="2400" dirty="0">
                <a:cs typeface="+mj-cs"/>
              </a:rPr>
              <a:t>利用超级计算机或计算机集群的能力来解决需要大量计算的复杂问题。</a:t>
            </a:r>
            <a:endParaRPr lang="en-US" altLang="zh-CN" sz="2400" dirty="0">
              <a:cs typeface="+mj-cs"/>
            </a:endParaRPr>
          </a:p>
          <a:p>
            <a:pPr marL="342891" indent="-342891" fontAlgn="base">
              <a:spcBef>
                <a:spcPts val="600"/>
              </a:spcBef>
              <a:buFont typeface="Arial" panose="020B0604020202020204" pitchFamily="34" charset="0"/>
              <a:buChar char="•"/>
            </a:pPr>
            <a:r>
              <a:rPr lang="zh-CN" altLang="en-US" sz="2400" dirty="0">
                <a:cs typeface="+mj-cs"/>
              </a:rPr>
              <a:t>复杂的科学 </a:t>
            </a:r>
            <a:r>
              <a:rPr lang="en-US" altLang="zh-CN" sz="2400" dirty="0">
                <a:cs typeface="+mj-cs"/>
              </a:rPr>
              <a:t>/ </a:t>
            </a:r>
            <a:r>
              <a:rPr lang="zh-CN" altLang="en-US" sz="2400" dirty="0">
                <a:cs typeface="+mj-cs"/>
              </a:rPr>
              <a:t>工程问题，求解巨大的线性方程组，数值微积分与微分方程</a:t>
            </a:r>
          </a:p>
          <a:p>
            <a:pPr marL="342891" indent="-342891" fontAlgn="base">
              <a:spcBef>
                <a:spcPts val="600"/>
              </a:spcBef>
              <a:buFont typeface="Arial" panose="020B0604020202020204" pitchFamily="34" charset="0"/>
              <a:buChar char="•"/>
            </a:pPr>
            <a:endParaRPr lang="en" altLang="zh-CN" sz="2400" dirty="0">
              <a:cs typeface="+mj-cs"/>
            </a:endParaRPr>
          </a:p>
          <a:p>
            <a:pPr marL="342891" indent="-342891" fontAlgn="base">
              <a:spcBef>
                <a:spcPts val="600"/>
              </a:spcBef>
              <a:buFont typeface="Arial" panose="020B0604020202020204" pitchFamily="34" charset="0"/>
              <a:buChar char="•"/>
            </a:pPr>
            <a:r>
              <a:rPr lang="en" altLang="zh-CN" sz="2400" dirty="0">
                <a:cs typeface="+mj-cs"/>
              </a:rPr>
              <a:t>RISC-V </a:t>
            </a:r>
            <a:r>
              <a:rPr lang="zh-CN" altLang="en-US" sz="2400" dirty="0">
                <a:cs typeface="+mj-cs"/>
              </a:rPr>
              <a:t>现在处在哪个阶段？</a:t>
            </a:r>
          </a:p>
          <a:p>
            <a:pPr lvl="1" fontAlgn="base">
              <a:spcBef>
                <a:spcPts val="600"/>
              </a:spcBef>
            </a:pPr>
            <a:r>
              <a:rPr lang="en" altLang="zh-CN" dirty="0">
                <a:cs typeface="+mj-cs"/>
              </a:rPr>
              <a:t>NEC SX-Aurora TSUBASA</a:t>
            </a:r>
            <a:r>
              <a:rPr lang="zh-CN" altLang="en" dirty="0">
                <a:cs typeface="+mj-cs"/>
              </a:rPr>
              <a:t>：</a:t>
            </a:r>
            <a:r>
              <a:rPr lang="en" altLang="zh-CN" dirty="0">
                <a:cs typeface="+mj-cs"/>
              </a:rPr>
              <a:t>2017 </a:t>
            </a:r>
            <a:r>
              <a:rPr lang="zh-CN" altLang="en-US" dirty="0">
                <a:cs typeface="+mj-cs"/>
              </a:rPr>
              <a:t>年回片，</a:t>
            </a:r>
            <a:r>
              <a:rPr lang="en-US" altLang="zh-CN" dirty="0">
                <a:cs typeface="+mj-cs"/>
              </a:rPr>
              <a:t>2020 - 2021 </a:t>
            </a:r>
            <a:r>
              <a:rPr lang="zh-CN" altLang="en-US" dirty="0">
                <a:cs typeface="+mj-cs"/>
              </a:rPr>
              <a:t>上线</a:t>
            </a:r>
            <a:endParaRPr lang="en-US" altLang="zh-CN" dirty="0">
              <a:cs typeface="+mj-cs"/>
            </a:endParaRPr>
          </a:p>
          <a:p>
            <a:pPr lvl="1" fontAlgn="base">
              <a:spcBef>
                <a:spcPts val="600"/>
              </a:spcBef>
            </a:pPr>
            <a:r>
              <a:rPr lang="zh-CN" altLang="en-US" dirty="0">
                <a:cs typeface="+mj-cs"/>
              </a:rPr>
              <a:t>富士通 </a:t>
            </a:r>
            <a:r>
              <a:rPr lang="en" altLang="zh-CN" dirty="0">
                <a:cs typeface="+mj-cs"/>
              </a:rPr>
              <a:t>A64Fx </a:t>
            </a:r>
            <a:r>
              <a:rPr lang="zh-CN" altLang="en" dirty="0">
                <a:cs typeface="+mj-cs"/>
              </a:rPr>
              <a:t>：</a:t>
            </a:r>
            <a:r>
              <a:rPr lang="en" altLang="zh-CN" dirty="0">
                <a:cs typeface="+mj-cs"/>
              </a:rPr>
              <a:t>2014 </a:t>
            </a:r>
            <a:r>
              <a:rPr lang="zh-CN" altLang="en-US" dirty="0">
                <a:cs typeface="+mj-cs"/>
              </a:rPr>
              <a:t>年开始立项预研、</a:t>
            </a:r>
            <a:r>
              <a:rPr lang="en-US" altLang="zh-CN" dirty="0">
                <a:cs typeface="+mj-cs"/>
              </a:rPr>
              <a:t>2018 </a:t>
            </a:r>
            <a:r>
              <a:rPr lang="zh-CN" altLang="en-US" dirty="0">
                <a:cs typeface="+mj-cs"/>
              </a:rPr>
              <a:t>年样品回片、</a:t>
            </a:r>
            <a:r>
              <a:rPr lang="en-US" altLang="zh-CN" dirty="0">
                <a:cs typeface="+mj-cs"/>
              </a:rPr>
              <a:t>2020</a:t>
            </a:r>
            <a:r>
              <a:rPr lang="zh-CN" altLang="en-US" dirty="0">
                <a:cs typeface="+mj-cs"/>
              </a:rPr>
              <a:t>年试运行、</a:t>
            </a:r>
            <a:r>
              <a:rPr lang="en-US" altLang="zh-CN" dirty="0">
                <a:cs typeface="+mj-cs"/>
              </a:rPr>
              <a:t>2021</a:t>
            </a:r>
            <a:r>
              <a:rPr lang="zh-CN" altLang="en-US" dirty="0">
                <a:cs typeface="+mj-cs"/>
              </a:rPr>
              <a:t>年正式上线</a:t>
            </a:r>
          </a:p>
          <a:p>
            <a:pPr lvl="2" fontAlgn="base">
              <a:spcBef>
                <a:spcPts val="600"/>
              </a:spcBef>
            </a:pPr>
            <a:r>
              <a:rPr lang="en" altLang="zh-CN" sz="1800" dirty="0">
                <a:cs typeface="+mj-cs"/>
              </a:rPr>
              <a:t>RVV </a:t>
            </a:r>
            <a:r>
              <a:rPr lang="zh-CN" altLang="en-US" sz="1800" dirty="0">
                <a:cs typeface="+mj-cs"/>
              </a:rPr>
              <a:t>刚刚固定、刚刚有一批 </a:t>
            </a:r>
            <a:r>
              <a:rPr lang="en" altLang="zh-CN" sz="1800" dirty="0">
                <a:cs typeface="+mj-cs"/>
              </a:rPr>
              <a:t>Silicon-Proven </a:t>
            </a:r>
            <a:r>
              <a:rPr lang="zh-CN" altLang="en-US" sz="1800" dirty="0">
                <a:cs typeface="+mj-cs"/>
              </a:rPr>
              <a:t>的 </a:t>
            </a:r>
            <a:r>
              <a:rPr lang="en" altLang="zh-CN" sz="1800" dirty="0">
                <a:cs typeface="+mj-cs"/>
              </a:rPr>
              <a:t>RVV </a:t>
            </a:r>
            <a:r>
              <a:rPr lang="zh-CN" altLang="en-US" sz="1800" dirty="0">
                <a:cs typeface="+mj-cs"/>
              </a:rPr>
              <a:t>的核心</a:t>
            </a:r>
            <a:endParaRPr lang="en-US" altLang="zh-CN" sz="1800" dirty="0">
              <a:cs typeface="+mj-cs"/>
            </a:endParaRPr>
          </a:p>
          <a:p>
            <a:pPr lvl="2" fontAlgn="base">
              <a:spcBef>
                <a:spcPts val="600"/>
              </a:spcBef>
            </a:pPr>
            <a:r>
              <a:rPr lang="en" altLang="zh-CN" sz="1800" dirty="0">
                <a:cs typeface="+mj-cs"/>
              </a:rPr>
              <a:t>RVV </a:t>
            </a:r>
            <a:r>
              <a:rPr lang="zh-CN" altLang="en-US" sz="1800" dirty="0">
                <a:cs typeface="+mj-cs"/>
              </a:rPr>
              <a:t>的编译器适配（</a:t>
            </a:r>
            <a:r>
              <a:rPr lang="en" altLang="zh-CN" sz="1800" dirty="0">
                <a:cs typeface="+mj-cs"/>
              </a:rPr>
              <a:t>intrinsic, scalable vector, etc.</a:t>
            </a:r>
            <a:r>
              <a:rPr lang="zh-CN" altLang="en" sz="1800" dirty="0">
                <a:cs typeface="+mj-cs"/>
              </a:rPr>
              <a:t>）</a:t>
            </a:r>
            <a:r>
              <a:rPr lang="zh-CN" altLang="en-US" sz="1800" dirty="0">
                <a:cs typeface="+mj-cs"/>
              </a:rPr>
              <a:t>还是进行时</a:t>
            </a:r>
            <a:endParaRPr lang="en-US" altLang="zh-CN" sz="1800" dirty="0">
              <a:cs typeface="+mj-cs"/>
            </a:endParaRPr>
          </a:p>
        </p:txBody>
      </p:sp>
    </p:spTree>
    <p:extLst>
      <p:ext uri="{BB962C8B-B14F-4D97-AF65-F5344CB8AC3E}">
        <p14:creationId xmlns:p14="http://schemas.microsoft.com/office/powerpoint/2010/main" val="4139507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0D829E-BD25-26D8-B96A-CD1CF0674B1B}"/>
              </a:ext>
            </a:extLst>
          </p:cNvPr>
          <p:cNvSpPr>
            <a:spLocks noGrp="1"/>
          </p:cNvSpPr>
          <p:nvPr>
            <p:ph type="title"/>
          </p:nvPr>
        </p:nvSpPr>
        <p:spPr/>
        <p:txBody>
          <a:bodyPr/>
          <a:lstStyle/>
          <a:p>
            <a:r>
              <a:rPr kumimoji="1" lang="zh-CN" altLang="en-US" dirty="0"/>
              <a:t>目录</a:t>
            </a:r>
          </a:p>
        </p:txBody>
      </p:sp>
      <p:sp>
        <p:nvSpPr>
          <p:cNvPr id="3" name="文本占位符 2">
            <a:extLst>
              <a:ext uri="{FF2B5EF4-FFF2-40B4-BE49-F238E27FC236}">
                <a16:creationId xmlns:a16="http://schemas.microsoft.com/office/drawing/2014/main" id="{A140C677-CCCE-324B-8A45-BE4C5047F092}"/>
              </a:ext>
            </a:extLst>
          </p:cNvPr>
          <p:cNvSpPr>
            <a:spLocks noGrp="1"/>
          </p:cNvSpPr>
          <p:nvPr>
            <p:ph type="body" sz="quarter" idx="13"/>
          </p:nvPr>
        </p:nvSpPr>
        <p:spPr/>
        <p:txBody>
          <a:bodyPr>
            <a:normAutofit/>
          </a:bodyPr>
          <a:lstStyle/>
          <a:p>
            <a:r>
              <a:rPr kumimoji="1" lang="en-US" altLang="zh-CN" dirty="0"/>
              <a:t>RISC-V </a:t>
            </a:r>
            <a:r>
              <a:rPr kumimoji="1" lang="zh-CN" altLang="en-US" dirty="0"/>
              <a:t>与高性能计算 </a:t>
            </a:r>
            <a:r>
              <a:rPr kumimoji="1" lang="en-US" altLang="zh-CN" dirty="0"/>
              <a:t>–</a:t>
            </a:r>
            <a:r>
              <a:rPr kumimoji="1" lang="zh-CN" altLang="en-US" dirty="0"/>
              <a:t> 硬件方面</a:t>
            </a:r>
            <a:endParaRPr kumimoji="1" lang="en-US" altLang="zh-CN" dirty="0"/>
          </a:p>
          <a:p>
            <a:pPr lvl="1"/>
            <a:r>
              <a:rPr kumimoji="1" lang="zh-CN" altLang="en-US" sz="2200" dirty="0"/>
              <a:t>指令集优势 </a:t>
            </a:r>
            <a:r>
              <a:rPr kumimoji="1" lang="en-US" altLang="zh-CN" sz="2200" dirty="0"/>
              <a:t>-</a:t>
            </a:r>
            <a:r>
              <a:rPr kumimoji="1" lang="zh-CN" altLang="en-US" sz="2200" dirty="0"/>
              <a:t> 核心设计 </a:t>
            </a:r>
            <a:r>
              <a:rPr kumimoji="1" lang="en-US" altLang="zh-CN" sz="2200" dirty="0"/>
              <a:t>-</a:t>
            </a:r>
            <a:r>
              <a:rPr kumimoji="1" lang="zh-CN" altLang="en-US" sz="2200" dirty="0"/>
              <a:t> 方案设计</a:t>
            </a:r>
            <a:endParaRPr kumimoji="1" lang="en-US" altLang="zh-CN" sz="2200" dirty="0"/>
          </a:p>
          <a:p>
            <a:pPr lvl="1"/>
            <a:r>
              <a:rPr kumimoji="1" lang="zh-CN" altLang="en-US" sz="2200" dirty="0"/>
              <a:t>现有的核心和方案设计给操作系统构建带来的挑战</a:t>
            </a:r>
            <a:endParaRPr kumimoji="1" lang="en-US" altLang="zh-CN" sz="2200" dirty="0"/>
          </a:p>
          <a:p>
            <a:r>
              <a:rPr kumimoji="1" lang="en-US" altLang="zh-CN" dirty="0"/>
              <a:t>RISC-V </a:t>
            </a:r>
            <a:r>
              <a:rPr kumimoji="1" lang="zh-CN" altLang="en-US" dirty="0"/>
              <a:t>与高性能计算 </a:t>
            </a:r>
            <a:r>
              <a:rPr kumimoji="1" lang="en-US" altLang="zh-CN" dirty="0"/>
              <a:t>–</a:t>
            </a:r>
            <a:r>
              <a:rPr kumimoji="1" lang="zh-CN" altLang="en-US" dirty="0"/>
              <a:t> 软件方面</a:t>
            </a:r>
            <a:endParaRPr kumimoji="1" lang="en-US" altLang="zh-CN" dirty="0"/>
          </a:p>
          <a:p>
            <a:pPr lvl="1"/>
            <a:r>
              <a:rPr kumimoji="1" lang="zh-CN" altLang="en-US" sz="2200" dirty="0"/>
              <a:t>工具链支持 </a:t>
            </a:r>
            <a:r>
              <a:rPr kumimoji="1" lang="en-US" altLang="zh-CN" sz="2200" dirty="0"/>
              <a:t>-</a:t>
            </a:r>
            <a:r>
              <a:rPr kumimoji="1" lang="zh-CN" altLang="en-US" sz="2200" dirty="0"/>
              <a:t> 各种基础库的移植与优化</a:t>
            </a:r>
            <a:endParaRPr kumimoji="1" lang="en-US" altLang="zh-CN" sz="2200" dirty="0"/>
          </a:p>
          <a:p>
            <a:pPr lvl="1"/>
            <a:r>
              <a:rPr kumimoji="1" lang="zh-CN" altLang="en-US" sz="2200" dirty="0"/>
              <a:t>给操作系统的构建带来的挑战</a:t>
            </a:r>
            <a:endParaRPr kumimoji="1" lang="en-US" altLang="zh-CN" sz="2200" dirty="0"/>
          </a:p>
          <a:p>
            <a:r>
              <a:rPr kumimoji="1" lang="zh-CN" altLang="en-US" dirty="0"/>
              <a:t>一个支持 </a:t>
            </a:r>
            <a:r>
              <a:rPr kumimoji="1" lang="en-US" altLang="zh-CN" dirty="0"/>
              <a:t>RISC-V </a:t>
            </a:r>
            <a:r>
              <a:rPr kumimoji="1" lang="zh-CN" altLang="en-US" dirty="0"/>
              <a:t>的，面向 </a:t>
            </a:r>
            <a:r>
              <a:rPr kumimoji="1" lang="en-US" altLang="zh-CN" dirty="0"/>
              <a:t>HPC </a:t>
            </a:r>
            <a:r>
              <a:rPr kumimoji="1" lang="zh-CN" altLang="en-US" dirty="0"/>
              <a:t>的发行版的机会、与可能面临的挑战</a:t>
            </a:r>
            <a:endParaRPr kumimoji="1" lang="en-US" altLang="zh-CN" dirty="0"/>
          </a:p>
          <a:p>
            <a:pPr lvl="1"/>
            <a:r>
              <a:rPr kumimoji="1" lang="en-US" altLang="zh-CN" sz="2200" dirty="0" err="1"/>
              <a:t>OpenEuler</a:t>
            </a:r>
            <a:r>
              <a:rPr kumimoji="1" lang="en-US" altLang="zh-CN" sz="2200" dirty="0"/>
              <a:t> </a:t>
            </a:r>
            <a:r>
              <a:rPr kumimoji="1" lang="zh-CN" altLang="en-US" sz="2200" dirty="0"/>
              <a:t>可以起到怎么样的作用？</a:t>
            </a:r>
            <a:endParaRPr kumimoji="1" lang="en-US" altLang="zh-CN" sz="2200" dirty="0"/>
          </a:p>
          <a:p>
            <a:pPr lvl="1"/>
            <a:r>
              <a:rPr kumimoji="1" lang="en-US" altLang="zh-CN" sz="2200" dirty="0" err="1"/>
              <a:t>OpenEuler</a:t>
            </a:r>
            <a:r>
              <a:rPr kumimoji="1" lang="en-US" altLang="zh-CN" sz="2200" dirty="0"/>
              <a:t> </a:t>
            </a:r>
            <a:r>
              <a:rPr kumimoji="1" lang="zh-CN" altLang="en-US" sz="2200" dirty="0"/>
              <a:t>需要做些什么？</a:t>
            </a:r>
          </a:p>
        </p:txBody>
      </p:sp>
    </p:spTree>
    <p:extLst>
      <p:ext uri="{BB962C8B-B14F-4D97-AF65-F5344CB8AC3E}">
        <p14:creationId xmlns:p14="http://schemas.microsoft.com/office/powerpoint/2010/main" val="3176609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8257E7-7732-44EA-8317-72C33307C43A}"/>
              </a:ext>
            </a:extLst>
          </p:cNvPr>
          <p:cNvSpPr>
            <a:spLocks noGrp="1"/>
          </p:cNvSpPr>
          <p:nvPr>
            <p:ph type="title"/>
          </p:nvPr>
        </p:nvSpPr>
        <p:spPr>
          <a:xfrm>
            <a:off x="732325" y="294106"/>
            <a:ext cx="8883624" cy="507831"/>
          </a:xfrm>
        </p:spPr>
        <p:txBody>
          <a:bodyPr/>
          <a:lstStyle/>
          <a:p>
            <a:r>
              <a:rPr lang="en" altLang="zh-CN" dirty="0"/>
              <a:t>RISC-V Vector Extension </a:t>
            </a:r>
            <a:endParaRPr lang="zh-CN" altLang="en-US" dirty="0"/>
          </a:p>
        </p:txBody>
      </p:sp>
      <p:sp>
        <p:nvSpPr>
          <p:cNvPr id="3" name="内容占位符 2">
            <a:extLst>
              <a:ext uri="{FF2B5EF4-FFF2-40B4-BE49-F238E27FC236}">
                <a16:creationId xmlns:a16="http://schemas.microsoft.com/office/drawing/2014/main" id="{721D9353-DA86-481D-A15F-E6FE508292E7}"/>
              </a:ext>
            </a:extLst>
          </p:cNvPr>
          <p:cNvSpPr>
            <a:spLocks noGrp="1"/>
          </p:cNvSpPr>
          <p:nvPr>
            <p:ph sz="half" idx="1"/>
          </p:nvPr>
        </p:nvSpPr>
        <p:spPr>
          <a:xfrm>
            <a:off x="732326" y="1758697"/>
            <a:ext cx="10841541" cy="4351339"/>
          </a:xfrm>
        </p:spPr>
        <p:txBody>
          <a:bodyPr>
            <a:noAutofit/>
          </a:bodyPr>
          <a:lstStyle/>
          <a:p>
            <a:pPr fontAlgn="base">
              <a:spcBef>
                <a:spcPts val="600"/>
              </a:spcBef>
              <a:buFont typeface="Arial" panose="020B0604020202020204" pitchFamily="34" charset="0"/>
              <a:buChar char="•"/>
            </a:pPr>
            <a:r>
              <a:rPr lang="en" altLang="zh-CN" sz="2400" dirty="0">
                <a:latin typeface="Arial" panose="020B0604020202020204" pitchFamily="34" charset="0"/>
              </a:rPr>
              <a:t>High Level Abstraction</a:t>
            </a:r>
          </a:p>
          <a:p>
            <a:pPr marL="742932" lvl="1" indent="-285744" fontAlgn="base">
              <a:spcBef>
                <a:spcPts val="600"/>
              </a:spcBef>
            </a:pPr>
            <a:r>
              <a:rPr lang="zh-CN" altLang="en-US" b="0" i="0" u="none" strike="noStrike" dirty="0">
                <a:effectLst/>
                <a:latin typeface="Arial" panose="020B0604020202020204" pitchFamily="34" charset="0"/>
              </a:rPr>
              <a:t>将长向量拆解为循环函数，写一次就可以利用不同 </a:t>
            </a:r>
            <a:r>
              <a:rPr lang="en" altLang="zh-CN" b="0" i="0" u="none" strike="noStrike" dirty="0">
                <a:effectLst/>
                <a:latin typeface="Arial" panose="020B0604020202020204" pitchFamily="34" charset="0"/>
              </a:rPr>
              <a:t>VPU </a:t>
            </a:r>
            <a:r>
              <a:rPr lang="zh-CN" altLang="en-US" b="0" i="0" u="none" strike="noStrike" dirty="0">
                <a:effectLst/>
                <a:latin typeface="Arial" panose="020B0604020202020204" pitchFamily="34" charset="0"/>
              </a:rPr>
              <a:t>后端的宽度特性</a:t>
            </a:r>
          </a:p>
          <a:p>
            <a:pPr fontAlgn="base">
              <a:spcBef>
                <a:spcPts val="600"/>
              </a:spcBef>
              <a:buFont typeface="Arial" panose="020B0604020202020204" pitchFamily="34" charset="0"/>
              <a:buChar char="•"/>
            </a:pPr>
            <a:r>
              <a:rPr lang="zh-CN" altLang="en-US" sz="2400" dirty="0">
                <a:latin typeface="Arial" panose="020B0604020202020204" pitchFamily="34" charset="0"/>
              </a:rPr>
              <a:t>优势：优化整体流水线</a:t>
            </a:r>
          </a:p>
          <a:p>
            <a:pPr marL="742932" lvl="1" indent="-285744" fontAlgn="base">
              <a:spcBef>
                <a:spcPts val="600"/>
              </a:spcBef>
            </a:pPr>
            <a:r>
              <a:rPr lang="en" altLang="zh-CN" b="0" i="0" u="none" strike="noStrike" dirty="0">
                <a:effectLst/>
                <a:latin typeface="Arial" panose="020B0604020202020204" pitchFamily="34" charset="0"/>
              </a:rPr>
              <a:t>SIMD </a:t>
            </a:r>
            <a:r>
              <a:rPr lang="zh-CN" altLang="en" b="0" i="0" u="none" strike="noStrike" dirty="0">
                <a:effectLst/>
                <a:latin typeface="Arial" panose="020B0604020202020204" pitchFamily="34" charset="0"/>
              </a:rPr>
              <a:t>：</a:t>
            </a:r>
            <a:r>
              <a:rPr lang="zh-CN" altLang="en-US" b="0" i="0" u="none" strike="noStrike" dirty="0">
                <a:effectLst/>
                <a:latin typeface="Arial" panose="020B0604020202020204" pitchFamily="34" charset="0"/>
              </a:rPr>
              <a:t>先 </a:t>
            </a:r>
            <a:r>
              <a:rPr lang="en" altLang="zh-CN" b="0" i="0" u="none" strike="noStrike" dirty="0">
                <a:effectLst/>
                <a:latin typeface="Arial" panose="020B0604020202020204" pitchFamily="34" charset="0"/>
              </a:rPr>
              <a:t>load </a:t>
            </a:r>
            <a:r>
              <a:rPr lang="zh-CN" altLang="en-US" b="0" i="0" u="none" strike="noStrike" dirty="0">
                <a:effectLst/>
                <a:latin typeface="Arial" panose="020B0604020202020204" pitchFamily="34" charset="0"/>
              </a:rPr>
              <a:t>数据，计算，再 </a:t>
            </a:r>
            <a:r>
              <a:rPr lang="en" altLang="zh-CN" b="0" i="0" u="none" strike="noStrike" dirty="0">
                <a:effectLst/>
                <a:latin typeface="Arial" panose="020B0604020202020204" pitchFamily="34" charset="0"/>
              </a:rPr>
              <a:t>store </a:t>
            </a:r>
            <a:r>
              <a:rPr lang="zh-CN" altLang="en-US" b="0" i="0" u="none" strike="noStrike" dirty="0">
                <a:effectLst/>
                <a:latin typeface="Arial" panose="020B0604020202020204" pitchFamily="34" charset="0"/>
              </a:rPr>
              <a:t>数据</a:t>
            </a:r>
          </a:p>
          <a:p>
            <a:pPr marL="742932" lvl="1" indent="-285744" fontAlgn="base">
              <a:spcBef>
                <a:spcPts val="600"/>
              </a:spcBef>
            </a:pPr>
            <a:r>
              <a:rPr lang="en" altLang="zh-CN" b="0" i="0" u="none" strike="noStrike" dirty="0">
                <a:effectLst/>
                <a:latin typeface="Arial" panose="020B0604020202020204" pitchFamily="34" charset="0"/>
              </a:rPr>
              <a:t>Vector Processor</a:t>
            </a:r>
            <a:r>
              <a:rPr lang="zh-CN" altLang="en" b="0" i="0" u="none" strike="noStrike" dirty="0">
                <a:effectLst/>
                <a:latin typeface="Arial" panose="020B0604020202020204" pitchFamily="34" charset="0"/>
              </a:rPr>
              <a:t>：</a:t>
            </a:r>
            <a:r>
              <a:rPr lang="zh-CN" altLang="en-US" b="0" i="0" u="none" strike="noStrike" dirty="0">
                <a:effectLst/>
                <a:latin typeface="Arial" panose="020B0604020202020204" pitchFamily="34" charset="0"/>
              </a:rPr>
              <a:t>边 </a:t>
            </a:r>
            <a:r>
              <a:rPr lang="en" altLang="zh-CN" b="0" i="0" u="none" strike="noStrike" dirty="0">
                <a:effectLst/>
                <a:latin typeface="Arial" panose="020B0604020202020204" pitchFamily="34" charset="0"/>
              </a:rPr>
              <a:t>load </a:t>
            </a:r>
            <a:r>
              <a:rPr lang="zh-CN" altLang="en" b="0" i="0" u="none" strike="noStrike" dirty="0">
                <a:effectLst/>
                <a:latin typeface="Arial" panose="020B0604020202020204" pitchFamily="34" charset="0"/>
              </a:rPr>
              <a:t>，</a:t>
            </a:r>
            <a:r>
              <a:rPr lang="zh-CN" altLang="en-US" b="0" i="0" u="none" strike="noStrike" dirty="0">
                <a:effectLst/>
                <a:latin typeface="Arial" panose="020B0604020202020204" pitchFamily="34" charset="0"/>
              </a:rPr>
              <a:t>边计算，边 </a:t>
            </a:r>
            <a:r>
              <a:rPr lang="en" altLang="zh-CN" b="0" i="0" u="none" strike="noStrike" dirty="0">
                <a:effectLst/>
                <a:latin typeface="Arial" panose="020B0604020202020204" pitchFamily="34" charset="0"/>
              </a:rPr>
              <a:t>store</a:t>
            </a:r>
          </a:p>
          <a:p>
            <a:pPr marL="742932" lvl="1" indent="-285744" fontAlgn="base">
              <a:spcBef>
                <a:spcPts val="600"/>
              </a:spcBef>
            </a:pPr>
            <a:r>
              <a:rPr lang="zh-CN" altLang="en-US" b="0" i="0" u="none" strike="noStrike" dirty="0">
                <a:effectLst/>
                <a:latin typeface="Arial" panose="020B0604020202020204" pitchFamily="34" charset="0"/>
              </a:rPr>
              <a:t>汇编量少、指令发射量小，信息密度更高</a:t>
            </a:r>
          </a:p>
          <a:p>
            <a:pPr fontAlgn="base">
              <a:spcBef>
                <a:spcPts val="600"/>
              </a:spcBef>
              <a:spcAft>
                <a:spcPts val="1200"/>
              </a:spcAft>
              <a:buFont typeface="Arial" panose="020B0604020202020204" pitchFamily="34" charset="0"/>
              <a:buChar char="•"/>
            </a:pPr>
            <a:r>
              <a:rPr lang="zh-CN" altLang="en-US" sz="2400" dirty="0">
                <a:latin typeface="Arial" panose="020B0604020202020204" pitchFamily="34" charset="0"/>
              </a:rPr>
              <a:t>潜在的</a:t>
            </a:r>
            <a:r>
              <a:rPr lang="zh-CN" altLang="en-US" sz="2400" b="1" dirty="0">
                <a:latin typeface="Arial" panose="020B0604020202020204" pitchFamily="34" charset="0"/>
              </a:rPr>
              <a:t>提高指令级并行效率</a:t>
            </a:r>
            <a:r>
              <a:rPr lang="zh-CN" altLang="en-US" sz="2400" dirty="0">
                <a:latin typeface="Arial" panose="020B0604020202020204" pitchFamily="34" charset="0"/>
              </a:rPr>
              <a:t>的方法 </a:t>
            </a:r>
            <a:r>
              <a:rPr lang="en-US" altLang="zh-CN" sz="2400" dirty="0">
                <a:latin typeface="Arial" panose="020B0604020202020204" pitchFamily="34" charset="0"/>
              </a:rPr>
              <a:t>- </a:t>
            </a:r>
            <a:r>
              <a:rPr lang="zh-CN" altLang="en-US" sz="2400" dirty="0">
                <a:latin typeface="Arial" panose="020B0604020202020204" pitchFamily="34" charset="0"/>
              </a:rPr>
              <a:t>进一步提升架构效率</a:t>
            </a:r>
            <a:endParaRPr lang="en-US" altLang="zh-CN" sz="2400" dirty="0">
              <a:latin typeface="Arial" panose="020B0604020202020204" pitchFamily="34" charset="0"/>
            </a:endParaRPr>
          </a:p>
          <a:p>
            <a:pPr fontAlgn="base">
              <a:spcBef>
                <a:spcPts val="600"/>
              </a:spcBef>
              <a:spcAft>
                <a:spcPts val="1200"/>
              </a:spcAft>
              <a:buFont typeface="Arial" panose="020B0604020202020204" pitchFamily="34" charset="0"/>
              <a:buChar char="•"/>
            </a:pPr>
            <a:r>
              <a:rPr lang="zh-CN" altLang="en-US" sz="2400" dirty="0">
                <a:latin typeface="Arial" panose="020B0604020202020204" pitchFamily="34" charset="0"/>
              </a:rPr>
              <a:t>灵活性比较高，对应的核心设计种类也比较丰富</a:t>
            </a:r>
            <a:endParaRPr lang="en-US" altLang="zh-CN" sz="2400" dirty="0">
              <a:latin typeface="Arial" panose="020B0604020202020204" pitchFamily="34" charset="0"/>
            </a:endParaRPr>
          </a:p>
        </p:txBody>
      </p:sp>
      <p:pic>
        <p:nvPicPr>
          <p:cNvPr id="4" name="Google Shape;85;p17">
            <a:extLst>
              <a:ext uri="{FF2B5EF4-FFF2-40B4-BE49-F238E27FC236}">
                <a16:creationId xmlns:a16="http://schemas.microsoft.com/office/drawing/2014/main" id="{D7973BDA-01D0-58F7-B064-563D6A25A488}"/>
              </a:ext>
            </a:extLst>
          </p:cNvPr>
          <p:cNvPicPr preferRelativeResize="0"/>
          <p:nvPr/>
        </p:nvPicPr>
        <p:blipFill>
          <a:blip r:embed="rId2">
            <a:alphaModFix/>
          </a:blip>
          <a:stretch>
            <a:fillRect/>
          </a:stretch>
        </p:blipFill>
        <p:spPr>
          <a:xfrm>
            <a:off x="9339295" y="3348866"/>
            <a:ext cx="2852703" cy="1669693"/>
          </a:xfrm>
          <a:prstGeom prst="rect">
            <a:avLst/>
          </a:prstGeom>
          <a:noFill/>
          <a:ln>
            <a:noFill/>
          </a:ln>
        </p:spPr>
      </p:pic>
      <p:pic>
        <p:nvPicPr>
          <p:cNvPr id="5" name="Google Shape;86;p17">
            <a:extLst>
              <a:ext uri="{FF2B5EF4-FFF2-40B4-BE49-F238E27FC236}">
                <a16:creationId xmlns:a16="http://schemas.microsoft.com/office/drawing/2014/main" id="{F8E51CEF-38A4-F281-F618-0D95FC5E1407}"/>
              </a:ext>
            </a:extLst>
          </p:cNvPr>
          <p:cNvPicPr preferRelativeResize="0"/>
          <p:nvPr/>
        </p:nvPicPr>
        <p:blipFill>
          <a:blip r:embed="rId3">
            <a:alphaModFix/>
          </a:blip>
          <a:stretch>
            <a:fillRect/>
          </a:stretch>
        </p:blipFill>
        <p:spPr>
          <a:xfrm>
            <a:off x="9339237" y="4894177"/>
            <a:ext cx="2852763" cy="1669721"/>
          </a:xfrm>
          <a:prstGeom prst="rect">
            <a:avLst/>
          </a:prstGeom>
          <a:noFill/>
          <a:ln>
            <a:noFill/>
          </a:ln>
        </p:spPr>
      </p:pic>
    </p:spTree>
    <p:extLst>
      <p:ext uri="{BB962C8B-B14F-4D97-AF65-F5344CB8AC3E}">
        <p14:creationId xmlns:p14="http://schemas.microsoft.com/office/powerpoint/2010/main" val="23640872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8257E7-7732-44EA-8317-72C33307C43A}"/>
              </a:ext>
            </a:extLst>
          </p:cNvPr>
          <p:cNvSpPr>
            <a:spLocks noGrp="1"/>
          </p:cNvSpPr>
          <p:nvPr>
            <p:ph type="title"/>
          </p:nvPr>
        </p:nvSpPr>
        <p:spPr/>
        <p:txBody>
          <a:bodyPr/>
          <a:lstStyle/>
          <a:p>
            <a:r>
              <a:rPr lang="zh-CN" altLang="zh-CN" dirty="0"/>
              <a:t>顺序核控制向量单元</a:t>
            </a:r>
            <a:r>
              <a:rPr lang="en-US" altLang="zh-CN" dirty="0"/>
              <a:t> / </a:t>
            </a:r>
            <a:r>
              <a:rPr lang="zh-CN" altLang="en-US" dirty="0"/>
              <a:t>向量处理器</a:t>
            </a:r>
          </a:p>
        </p:txBody>
      </p:sp>
      <p:sp>
        <p:nvSpPr>
          <p:cNvPr id="3" name="内容占位符 2">
            <a:extLst>
              <a:ext uri="{FF2B5EF4-FFF2-40B4-BE49-F238E27FC236}">
                <a16:creationId xmlns:a16="http://schemas.microsoft.com/office/drawing/2014/main" id="{721D9353-DA86-481D-A15F-E6FE508292E7}"/>
              </a:ext>
            </a:extLst>
          </p:cNvPr>
          <p:cNvSpPr>
            <a:spLocks noGrp="1"/>
          </p:cNvSpPr>
          <p:nvPr>
            <p:ph sz="half" idx="1"/>
          </p:nvPr>
        </p:nvSpPr>
        <p:spPr/>
        <p:txBody>
          <a:bodyPr/>
          <a:lstStyle/>
          <a:p>
            <a:endParaRPr lang="zh-CN" altLang="en-US"/>
          </a:p>
        </p:txBody>
      </p:sp>
      <p:pic>
        <p:nvPicPr>
          <p:cNvPr id="4" name="Google Shape;98;p19">
            <a:extLst>
              <a:ext uri="{FF2B5EF4-FFF2-40B4-BE49-F238E27FC236}">
                <a16:creationId xmlns:a16="http://schemas.microsoft.com/office/drawing/2014/main" id="{DB3DD4C0-2972-6F9C-3A9B-D64B24A9C2B8}"/>
              </a:ext>
            </a:extLst>
          </p:cNvPr>
          <p:cNvPicPr preferRelativeResize="0"/>
          <p:nvPr/>
        </p:nvPicPr>
        <p:blipFill>
          <a:blip r:embed="rId2">
            <a:alphaModFix/>
          </a:blip>
          <a:stretch>
            <a:fillRect/>
          </a:stretch>
        </p:blipFill>
        <p:spPr>
          <a:xfrm>
            <a:off x="6544491" y="2037806"/>
            <a:ext cx="5621380" cy="3979759"/>
          </a:xfrm>
          <a:prstGeom prst="rect">
            <a:avLst/>
          </a:prstGeom>
          <a:noFill/>
          <a:ln>
            <a:noFill/>
          </a:ln>
        </p:spPr>
      </p:pic>
      <p:pic>
        <p:nvPicPr>
          <p:cNvPr id="5" name="Google Shape;101;p19">
            <a:extLst>
              <a:ext uri="{FF2B5EF4-FFF2-40B4-BE49-F238E27FC236}">
                <a16:creationId xmlns:a16="http://schemas.microsoft.com/office/drawing/2014/main" id="{857F19AC-E3B1-2459-D687-7F6B5DC1D2EF}"/>
              </a:ext>
            </a:extLst>
          </p:cNvPr>
          <p:cNvPicPr preferRelativeResize="0"/>
          <p:nvPr/>
        </p:nvPicPr>
        <p:blipFill rotWithShape="1">
          <a:blip r:embed="rId3">
            <a:alphaModFix/>
          </a:blip>
          <a:srcRect b="54892"/>
          <a:stretch/>
        </p:blipFill>
        <p:spPr>
          <a:xfrm>
            <a:off x="26130" y="1234081"/>
            <a:ext cx="4660431" cy="2537819"/>
          </a:xfrm>
          <a:prstGeom prst="rect">
            <a:avLst/>
          </a:prstGeom>
          <a:noFill/>
          <a:ln>
            <a:noFill/>
          </a:ln>
        </p:spPr>
      </p:pic>
      <p:pic>
        <p:nvPicPr>
          <p:cNvPr id="6" name="Google Shape;102;p19">
            <a:extLst>
              <a:ext uri="{FF2B5EF4-FFF2-40B4-BE49-F238E27FC236}">
                <a16:creationId xmlns:a16="http://schemas.microsoft.com/office/drawing/2014/main" id="{516A6535-B646-C269-F040-65A260B11C16}"/>
              </a:ext>
            </a:extLst>
          </p:cNvPr>
          <p:cNvPicPr preferRelativeResize="0"/>
          <p:nvPr/>
        </p:nvPicPr>
        <p:blipFill rotWithShape="1">
          <a:blip r:embed="rId4">
            <a:alphaModFix/>
          </a:blip>
          <a:srcRect b="50975"/>
          <a:stretch/>
        </p:blipFill>
        <p:spPr>
          <a:xfrm>
            <a:off x="3652405" y="1131837"/>
            <a:ext cx="4320985" cy="5728287"/>
          </a:xfrm>
          <a:prstGeom prst="rect">
            <a:avLst/>
          </a:prstGeom>
          <a:noFill/>
          <a:ln>
            <a:noFill/>
          </a:ln>
        </p:spPr>
      </p:pic>
      <p:pic>
        <p:nvPicPr>
          <p:cNvPr id="7" name="Google Shape;128;p22">
            <a:extLst>
              <a:ext uri="{FF2B5EF4-FFF2-40B4-BE49-F238E27FC236}">
                <a16:creationId xmlns:a16="http://schemas.microsoft.com/office/drawing/2014/main" id="{F7670FC3-E6C9-C9E9-5EEB-A0890471BC9E}"/>
              </a:ext>
            </a:extLst>
          </p:cNvPr>
          <p:cNvPicPr preferRelativeResize="0"/>
          <p:nvPr/>
        </p:nvPicPr>
        <p:blipFill>
          <a:blip r:embed="rId5">
            <a:alphaModFix/>
          </a:blip>
          <a:stretch>
            <a:fillRect/>
          </a:stretch>
        </p:blipFill>
        <p:spPr>
          <a:xfrm>
            <a:off x="618135" y="3670301"/>
            <a:ext cx="2675092" cy="3187700"/>
          </a:xfrm>
          <a:prstGeom prst="rect">
            <a:avLst/>
          </a:prstGeom>
          <a:noFill/>
          <a:ln>
            <a:noFill/>
          </a:ln>
        </p:spPr>
      </p:pic>
    </p:spTree>
    <p:extLst>
      <p:ext uri="{BB962C8B-B14F-4D97-AF65-F5344CB8AC3E}">
        <p14:creationId xmlns:p14="http://schemas.microsoft.com/office/powerpoint/2010/main" val="1346343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8257E7-7732-44EA-8317-72C33307C43A}"/>
              </a:ext>
            </a:extLst>
          </p:cNvPr>
          <p:cNvSpPr>
            <a:spLocks noGrp="1"/>
          </p:cNvSpPr>
          <p:nvPr>
            <p:ph type="title"/>
          </p:nvPr>
        </p:nvSpPr>
        <p:spPr/>
        <p:txBody>
          <a:bodyPr/>
          <a:lstStyle/>
          <a:p>
            <a:r>
              <a:rPr lang="en" altLang="zh-CN" dirty="0"/>
              <a:t>RISC-V GPGPU </a:t>
            </a:r>
            <a:r>
              <a:rPr lang="zh-CN" altLang="en" dirty="0"/>
              <a:t>的</a:t>
            </a:r>
            <a:r>
              <a:rPr lang="zh-CN" altLang="en-US" dirty="0"/>
              <a:t>实际方案</a:t>
            </a:r>
          </a:p>
        </p:txBody>
      </p:sp>
      <p:sp>
        <p:nvSpPr>
          <p:cNvPr id="3" name="内容占位符 2">
            <a:extLst>
              <a:ext uri="{FF2B5EF4-FFF2-40B4-BE49-F238E27FC236}">
                <a16:creationId xmlns:a16="http://schemas.microsoft.com/office/drawing/2014/main" id="{721D9353-DA86-481D-A15F-E6FE508292E7}"/>
              </a:ext>
            </a:extLst>
          </p:cNvPr>
          <p:cNvSpPr>
            <a:spLocks noGrp="1"/>
          </p:cNvSpPr>
          <p:nvPr>
            <p:ph sz="half" idx="1"/>
          </p:nvPr>
        </p:nvSpPr>
        <p:spPr>
          <a:xfrm>
            <a:off x="1" y="1727200"/>
            <a:ext cx="7366000" cy="4771917"/>
          </a:xfrm>
        </p:spPr>
        <p:txBody>
          <a:bodyPr>
            <a:normAutofit/>
          </a:bodyPr>
          <a:lstStyle/>
          <a:p>
            <a:pPr marL="457189" indent="-317492">
              <a:spcBef>
                <a:spcPts val="600"/>
              </a:spcBef>
              <a:buSzPts val="1400"/>
              <a:buChar char="●"/>
            </a:pPr>
            <a:r>
              <a:rPr lang="en" altLang="zh-CN" sz="2400" dirty="0"/>
              <a:t>SIMT </a:t>
            </a:r>
            <a:r>
              <a:rPr lang="zh-CN" altLang="en-US" sz="2400" dirty="0"/>
              <a:t>的设计决定了不可能完全脱离</a:t>
            </a:r>
            <a:r>
              <a:rPr lang="zh-CN" altLang="en" sz="2400" dirty="0"/>
              <a:t>宿主</a:t>
            </a:r>
            <a:r>
              <a:rPr lang="zh-CN" altLang="en-US" sz="2400" dirty="0"/>
              <a:t>存在</a:t>
            </a:r>
          </a:p>
          <a:p>
            <a:pPr marL="914377" lvl="1" indent="-317492">
              <a:spcBef>
                <a:spcPts val="600"/>
              </a:spcBef>
              <a:buSzPts val="1400"/>
              <a:buChar char="○"/>
            </a:pPr>
            <a:r>
              <a:rPr lang="zh-CN" altLang="en-US" dirty="0"/>
              <a:t>作为加速卡 </a:t>
            </a:r>
            <a:r>
              <a:rPr lang="en-US" altLang="zh-CN" dirty="0"/>
              <a:t>/ </a:t>
            </a:r>
            <a:r>
              <a:rPr lang="zh-CN" altLang="en-US" dirty="0"/>
              <a:t>加速核心而存在？</a:t>
            </a:r>
          </a:p>
          <a:p>
            <a:pPr marL="914377" lvl="1" indent="-317492">
              <a:spcBef>
                <a:spcPts val="600"/>
              </a:spcBef>
              <a:buSzPts val="1400"/>
              <a:buChar char="○"/>
            </a:pPr>
            <a:r>
              <a:rPr lang="zh-CN" altLang="en-US" dirty="0"/>
              <a:t>任务分配：</a:t>
            </a:r>
            <a:r>
              <a:rPr lang="en" altLang="zh-CN" dirty="0"/>
              <a:t>Host - CTA Scheduler - SM</a:t>
            </a:r>
          </a:p>
          <a:p>
            <a:pPr marL="1371566" lvl="2" indent="-317492">
              <a:spcBef>
                <a:spcPts val="600"/>
              </a:spcBef>
              <a:buSzPts val="1400"/>
              <a:buChar char="■"/>
            </a:pPr>
            <a:r>
              <a:rPr lang="en" altLang="zh-CN" sz="2400" dirty="0"/>
              <a:t>CTA Scheduler</a:t>
            </a:r>
            <a:r>
              <a:rPr lang="zh-CN" altLang="en-US" sz="2400" dirty="0"/>
              <a:t> 以 </a:t>
            </a:r>
            <a:r>
              <a:rPr lang="en" altLang="zh-CN" sz="2400" dirty="0"/>
              <a:t>warp</a:t>
            </a:r>
            <a:r>
              <a:rPr lang="zh-CN" altLang="en-US" sz="2400" dirty="0"/>
              <a:t> 为单位发给</a:t>
            </a:r>
            <a:r>
              <a:rPr lang="en" altLang="zh-CN" sz="2400" dirty="0"/>
              <a:t>SM</a:t>
            </a:r>
          </a:p>
          <a:p>
            <a:pPr marL="1371566" lvl="2" indent="-317492">
              <a:spcBef>
                <a:spcPts val="600"/>
              </a:spcBef>
              <a:buSzPts val="1400"/>
              <a:buChar char="■"/>
            </a:pPr>
            <a:r>
              <a:rPr lang="zh-CN" altLang="en-US" sz="2400" dirty="0"/>
              <a:t>单程序内的向量长度可在 </a:t>
            </a:r>
            <a:r>
              <a:rPr lang="en" altLang="zh-CN" sz="2400" dirty="0"/>
              <a:t>warp</a:t>
            </a:r>
            <a:r>
              <a:rPr lang="zh-CN" altLang="en-US" sz="2400" dirty="0"/>
              <a:t> 和向量循环间灵活划分，从而探索不同层次的并行性</a:t>
            </a:r>
          </a:p>
          <a:p>
            <a:pPr marL="914377" lvl="1" indent="-317492">
              <a:spcBef>
                <a:spcPts val="600"/>
              </a:spcBef>
              <a:buSzPts val="1400"/>
              <a:buChar char="○"/>
            </a:pPr>
            <a:r>
              <a:rPr lang="en" altLang="zh-CN" dirty="0"/>
              <a:t>RV32IMF+V</a:t>
            </a:r>
            <a:r>
              <a:rPr lang="zh-CN" altLang="en" dirty="0"/>
              <a:t>（</a:t>
            </a:r>
            <a:r>
              <a:rPr lang="zh-CN" altLang="en-US" dirty="0"/>
              <a:t>承影）</a:t>
            </a:r>
          </a:p>
          <a:p>
            <a:pPr marL="1371566" lvl="2" indent="-317492">
              <a:spcBef>
                <a:spcPts val="600"/>
              </a:spcBef>
              <a:buSzPts val="1400"/>
              <a:buChar char="■"/>
            </a:pPr>
            <a:r>
              <a:rPr lang="en-US" altLang="zh-CN" sz="2400" dirty="0"/>
              <a:t>+ </a:t>
            </a:r>
            <a:r>
              <a:rPr lang="zh-CN" altLang="en-US" sz="2400" dirty="0"/>
              <a:t>自定义指令：分支与汇合，同步，</a:t>
            </a:r>
            <a:r>
              <a:rPr lang="en" altLang="zh-CN" sz="2400" dirty="0"/>
              <a:t>warp</a:t>
            </a:r>
            <a:r>
              <a:rPr lang="zh-CN" altLang="en-US" sz="2400" dirty="0"/>
              <a:t>结束 </a:t>
            </a:r>
            <a:r>
              <a:rPr lang="en-US" altLang="zh-CN" sz="2400" dirty="0"/>
              <a:t>+ (</a:t>
            </a:r>
            <a:r>
              <a:rPr lang="en" altLang="zh-CN" sz="2400" dirty="0"/>
              <a:t>TBD) dynamic parallelism</a:t>
            </a:r>
          </a:p>
        </p:txBody>
      </p:sp>
      <p:pic>
        <p:nvPicPr>
          <p:cNvPr id="4" name="Google Shape;93;p18">
            <a:extLst>
              <a:ext uri="{FF2B5EF4-FFF2-40B4-BE49-F238E27FC236}">
                <a16:creationId xmlns:a16="http://schemas.microsoft.com/office/drawing/2014/main" id="{ABC7B95D-5C28-F904-E7FE-71B412434739}"/>
              </a:ext>
            </a:extLst>
          </p:cNvPr>
          <p:cNvPicPr preferRelativeResize="0"/>
          <p:nvPr/>
        </p:nvPicPr>
        <p:blipFill rotWithShape="1">
          <a:blip r:embed="rId2">
            <a:alphaModFix/>
          </a:blip>
          <a:srcRect l="1351"/>
          <a:stretch/>
        </p:blipFill>
        <p:spPr>
          <a:xfrm>
            <a:off x="7589029" y="1856739"/>
            <a:ext cx="4053840" cy="4143093"/>
          </a:xfrm>
          <a:prstGeom prst="rect">
            <a:avLst/>
          </a:prstGeom>
          <a:noFill/>
          <a:ln>
            <a:noFill/>
          </a:ln>
        </p:spPr>
      </p:pic>
    </p:spTree>
    <p:extLst>
      <p:ext uri="{BB962C8B-B14F-4D97-AF65-F5344CB8AC3E}">
        <p14:creationId xmlns:p14="http://schemas.microsoft.com/office/powerpoint/2010/main" val="216677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5"/>
          <p:cNvSpPr txBox="1">
            <a:spLocks noGrp="1"/>
          </p:cNvSpPr>
          <p:nvPr>
            <p:ph type="title"/>
          </p:nvPr>
        </p:nvSpPr>
        <p:spPr>
          <a:xfrm>
            <a:off x="732324" y="184782"/>
            <a:ext cx="8883624" cy="507831"/>
          </a:xfrm>
          <a:prstGeom prst="rect">
            <a:avLst/>
          </a:prstGeom>
        </p:spPr>
        <p:txBody>
          <a:bodyPr spcFirstLastPara="1" vert="horz" wrap="square" lIns="121900" tIns="121900" rIns="121900" bIns="121900" rtlCol="0" anchor="t" anchorCtr="0">
            <a:normAutofit fontScale="90000"/>
          </a:bodyPr>
          <a:lstStyle/>
          <a:p>
            <a:r>
              <a:rPr lang="zh-CN" dirty="0"/>
              <a:t>未曾设想的道路： MDGRAPE-4A (SC21)</a:t>
            </a:r>
            <a:endParaRPr dirty="0"/>
          </a:p>
        </p:txBody>
      </p:sp>
      <p:sp>
        <p:nvSpPr>
          <p:cNvPr id="150" name="Google Shape;150;p25"/>
          <p:cNvSpPr txBox="1">
            <a:spLocks noGrp="1"/>
          </p:cNvSpPr>
          <p:nvPr>
            <p:ph sz="half" idx="1"/>
          </p:nvPr>
        </p:nvSpPr>
        <p:spPr>
          <a:xfrm>
            <a:off x="414824" y="1470949"/>
            <a:ext cx="7630509" cy="4434553"/>
          </a:xfrm>
          <a:prstGeom prst="rect">
            <a:avLst/>
          </a:prstGeom>
        </p:spPr>
        <p:txBody>
          <a:bodyPr spcFirstLastPara="1" vert="horz" wrap="square" lIns="121900" tIns="121900" rIns="121900" bIns="121900" rtlCol="0" anchor="t" anchorCtr="0">
            <a:noAutofit/>
          </a:bodyPr>
          <a:lstStyle/>
          <a:p>
            <a:pPr marL="342891" indent="-342891">
              <a:buFont typeface="Arial" panose="020B0604020202020204" pitchFamily="34" charset="0"/>
              <a:buChar char="•"/>
            </a:pPr>
            <a:r>
              <a:rPr lang="zh-CN" dirty="0"/>
              <a:t>当我们给 RISC-V 装上固定管线的时候...</a:t>
            </a:r>
            <a:endParaRPr dirty="0"/>
          </a:p>
          <a:p>
            <a:pPr lvl="1"/>
            <a:r>
              <a:rPr lang="en" altLang="zh-CN" sz="2000" dirty="0"/>
              <a:t>GRAPE = </a:t>
            </a:r>
            <a:r>
              <a:rPr lang="en" altLang="zh-CN" sz="2000" dirty="0" err="1"/>
              <a:t>GRAvity</a:t>
            </a:r>
            <a:r>
              <a:rPr lang="en" altLang="zh-CN" sz="2000" dirty="0"/>
              <a:t> </a:t>
            </a:r>
            <a:r>
              <a:rPr lang="en" altLang="zh-CN" sz="2000" dirty="0" err="1"/>
              <a:t>PipE</a:t>
            </a:r>
            <a:r>
              <a:rPr lang="en" altLang="zh-CN" sz="2000" dirty="0"/>
              <a:t> </a:t>
            </a:r>
            <a:r>
              <a:rPr lang="zh-CN" altLang="en" sz="2000" dirty="0"/>
              <a:t>（</a:t>
            </a:r>
            <a:r>
              <a:rPr lang="zh-CN" altLang="en-US" sz="2000" dirty="0"/>
              <a:t>重力管线？</a:t>
            </a:r>
            <a:r>
              <a:rPr lang="en-US" altLang="zh-CN" sz="2000" dirty="0"/>
              <a:t>, 1989</a:t>
            </a:r>
            <a:r>
              <a:rPr lang="zh-CN" altLang="en-US" sz="2000" dirty="0"/>
              <a:t>）</a:t>
            </a:r>
          </a:p>
          <a:p>
            <a:pPr lvl="2"/>
            <a:r>
              <a:rPr lang="zh-CN" altLang="en-US" sz="1600" dirty="0"/>
              <a:t>東京大学教養学部宇宙地球科学教室、理研</a:t>
            </a:r>
          </a:p>
          <a:p>
            <a:pPr lvl="1"/>
            <a:r>
              <a:rPr lang="en" altLang="zh-CN" sz="2000" dirty="0"/>
              <a:t>MDGRAPE -&gt; </a:t>
            </a:r>
            <a:r>
              <a:rPr lang="zh-CN" altLang="en-US" sz="2000" dirty="0"/>
              <a:t>分子动力学（</a:t>
            </a:r>
            <a:r>
              <a:rPr lang="en" altLang="zh-CN" sz="2000" dirty="0"/>
              <a:t>GRAPE </a:t>
            </a:r>
            <a:r>
              <a:rPr lang="zh-CN" altLang="en-US" sz="2000" dirty="0"/>
              <a:t>的衍生）</a:t>
            </a:r>
          </a:p>
          <a:p>
            <a:pPr lvl="2"/>
            <a:r>
              <a:rPr lang="zh-CN" altLang="en-US" sz="1600" dirty="0"/>
              <a:t>代表性研究：</a:t>
            </a:r>
            <a:r>
              <a:rPr lang="en-US" altLang="zh-CN" sz="1600" dirty="0"/>
              <a:t>SARS-CoV-2 </a:t>
            </a:r>
            <a:r>
              <a:rPr lang="zh-CN" altLang="en-US" sz="1600" dirty="0"/>
              <a:t>主蛋白酶和配体的结合过程</a:t>
            </a:r>
            <a:endParaRPr sz="1600" dirty="0"/>
          </a:p>
          <a:p>
            <a:pPr marL="342891" indent="-342891">
              <a:buFont typeface="Arial" panose="020B0604020202020204" pitchFamily="34" charset="0"/>
              <a:buChar char="•"/>
            </a:pPr>
            <a:r>
              <a:rPr lang="zh-CN" dirty="0"/>
              <a:t>硬件设计</a:t>
            </a:r>
            <a:endParaRPr dirty="0"/>
          </a:p>
          <a:p>
            <a:pPr lvl="1"/>
            <a:r>
              <a:rPr lang="en-US" altLang="zh-CN" sz="2000" dirty="0"/>
              <a:t>2019 </a:t>
            </a:r>
            <a:r>
              <a:rPr lang="zh-CN" altLang="en-US" sz="2000" dirty="0"/>
              <a:t>年的台积电 </a:t>
            </a:r>
            <a:r>
              <a:rPr lang="en-US" altLang="zh-CN" sz="2000" dirty="0"/>
              <a:t>40nm </a:t>
            </a:r>
            <a:endParaRPr sz="2000" dirty="0"/>
          </a:p>
          <a:p>
            <a:pPr lvl="2"/>
            <a:r>
              <a:rPr lang="zh-CN" altLang="en-US" sz="1600" b="1" dirty="0"/>
              <a:t>典型功耗 </a:t>
            </a:r>
            <a:r>
              <a:rPr lang="en-US" altLang="zh-CN" sz="1600" b="1" dirty="0"/>
              <a:t>40-50W </a:t>
            </a:r>
            <a:r>
              <a:rPr lang="zh-CN" altLang="en-US" sz="1600" b="1" dirty="0"/>
              <a:t>，最大功耗 </a:t>
            </a:r>
            <a:r>
              <a:rPr lang="en-US" altLang="zh-CN" sz="1600" b="1" dirty="0"/>
              <a:t>85W</a:t>
            </a:r>
            <a:endParaRPr lang="zh-CN" altLang="en-US" sz="1600" b="1" dirty="0"/>
          </a:p>
          <a:p>
            <a:pPr lvl="1"/>
            <a:r>
              <a:rPr lang="en-US" altLang="zh-CN" sz="2000" dirty="0"/>
              <a:t>~</a:t>
            </a:r>
            <a:r>
              <a:rPr lang="en-US" altLang="zh-CN" sz="2000" b="1" dirty="0"/>
              <a:t>1.3 </a:t>
            </a:r>
            <a:r>
              <a:rPr lang="en" altLang="zh-CN" sz="2000" b="1" dirty="0"/>
              <a:t>PFLOPS</a:t>
            </a:r>
            <a:r>
              <a:rPr lang="en" altLang="zh-CN" sz="2000" dirty="0"/>
              <a:t> equivalent</a:t>
            </a:r>
            <a:endParaRPr lang="en" sz="2000" dirty="0"/>
          </a:p>
          <a:p>
            <a:pPr lvl="2"/>
            <a:r>
              <a:rPr lang="zh-CN" altLang="en-US" sz="1600" dirty="0"/>
              <a:t>并行度、功耗和摩尔定律，定点小数、更简单的原子操作设计</a:t>
            </a:r>
          </a:p>
          <a:p>
            <a:pPr marL="342891" indent="-342891">
              <a:buFont typeface="Arial" panose="020B0604020202020204" pitchFamily="34" charset="0"/>
              <a:buChar char="•"/>
            </a:pPr>
            <a:r>
              <a:rPr lang="zh-CN" dirty="0"/>
              <a:t>RISC-V Core 的设计与集成</a:t>
            </a:r>
            <a:endParaRPr dirty="0"/>
          </a:p>
          <a:p>
            <a:pPr lvl="1"/>
            <a:r>
              <a:rPr lang="zh-CN" altLang="en-US" sz="2000" dirty="0"/>
              <a:t>就是 </a:t>
            </a:r>
            <a:r>
              <a:rPr lang="en-US" altLang="zh-CN" sz="2000" dirty="0"/>
              <a:t>Rocket/BOOM with 4-way SIMD</a:t>
            </a:r>
            <a:endParaRPr sz="2000" dirty="0"/>
          </a:p>
        </p:txBody>
      </p:sp>
      <p:pic>
        <p:nvPicPr>
          <p:cNvPr id="151" name="Google Shape;151;p25"/>
          <p:cNvPicPr preferRelativeResize="0"/>
          <p:nvPr/>
        </p:nvPicPr>
        <p:blipFill>
          <a:blip r:embed="rId3">
            <a:alphaModFix/>
          </a:blip>
          <a:stretch>
            <a:fillRect/>
          </a:stretch>
        </p:blipFill>
        <p:spPr>
          <a:xfrm>
            <a:off x="8362833" y="267769"/>
            <a:ext cx="3829168" cy="3570335"/>
          </a:xfrm>
          <a:prstGeom prst="rect">
            <a:avLst/>
          </a:prstGeom>
          <a:noFill/>
          <a:ln>
            <a:noFill/>
          </a:ln>
        </p:spPr>
      </p:pic>
      <p:pic>
        <p:nvPicPr>
          <p:cNvPr id="152" name="Google Shape;152;p25"/>
          <p:cNvPicPr preferRelativeResize="0"/>
          <p:nvPr/>
        </p:nvPicPr>
        <p:blipFill>
          <a:blip r:embed="rId4">
            <a:alphaModFix/>
          </a:blip>
          <a:stretch>
            <a:fillRect/>
          </a:stretch>
        </p:blipFill>
        <p:spPr>
          <a:xfrm>
            <a:off x="8362835" y="4003119"/>
            <a:ext cx="3829165" cy="251271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pic>
        <p:nvPicPr>
          <p:cNvPr id="164" name="Google Shape;164;p27"/>
          <p:cNvPicPr preferRelativeResize="0"/>
          <p:nvPr/>
        </p:nvPicPr>
        <p:blipFill>
          <a:blip r:embed="rId3">
            <a:alphaModFix/>
          </a:blip>
          <a:stretch>
            <a:fillRect/>
          </a:stretch>
        </p:blipFill>
        <p:spPr>
          <a:xfrm>
            <a:off x="0" y="2538769"/>
            <a:ext cx="6095997" cy="3358025"/>
          </a:xfrm>
          <a:prstGeom prst="rect">
            <a:avLst/>
          </a:prstGeom>
          <a:noFill/>
          <a:ln>
            <a:noFill/>
          </a:ln>
        </p:spPr>
      </p:pic>
      <p:sp>
        <p:nvSpPr>
          <p:cNvPr id="165" name="Google Shape;165;p27"/>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zh-CN"/>
              <a:t>进行中的 RISC-V 的 HPC 计划：EuroHPC</a:t>
            </a:r>
            <a:endParaRPr/>
          </a:p>
        </p:txBody>
      </p:sp>
      <p:sp>
        <p:nvSpPr>
          <p:cNvPr id="166" name="Google Shape;166;p27"/>
          <p:cNvSpPr txBox="1">
            <a:spLocks noGrp="1"/>
          </p:cNvSpPr>
          <p:nvPr>
            <p:ph sz="half" idx="1"/>
          </p:nvPr>
        </p:nvSpPr>
        <p:spPr>
          <a:prstGeom prst="rect">
            <a:avLst/>
          </a:prstGeom>
        </p:spPr>
        <p:txBody>
          <a:bodyPr spcFirstLastPara="1" vert="horz" wrap="square" lIns="121900" tIns="121900" rIns="121900" bIns="121900" rtlCol="0" anchor="t" anchorCtr="0">
            <a:normAutofit/>
          </a:bodyPr>
          <a:lstStyle/>
          <a:p>
            <a:pPr marL="342891" indent="-342891">
              <a:buFont typeface="Arial" panose="020B0604020202020204" pitchFamily="34" charset="0"/>
              <a:buChar char="•"/>
            </a:pPr>
            <a:r>
              <a:rPr lang="zh-CN" dirty="0"/>
              <a:t>EuroHPC: European Processor Initiative </a:t>
            </a:r>
            <a:endParaRPr dirty="0"/>
          </a:p>
          <a:p>
            <a:pPr lvl="1"/>
            <a:r>
              <a:rPr lang="en-US" altLang="zh-CN" sz="2000" dirty="0"/>
              <a:t>ARM </a:t>
            </a:r>
            <a:r>
              <a:rPr lang="zh-CN" altLang="en-US" sz="2000" dirty="0"/>
              <a:t>处理器 </a:t>
            </a:r>
            <a:r>
              <a:rPr lang="en-US" altLang="zh-CN" sz="2000" dirty="0"/>
              <a:t>+ RISC-V </a:t>
            </a:r>
            <a:r>
              <a:rPr lang="zh-CN" altLang="en-US" sz="2000" dirty="0"/>
              <a:t>加速器，目标是纯欧盟产的 </a:t>
            </a:r>
            <a:r>
              <a:rPr lang="en-US" altLang="zh-CN" sz="2000" dirty="0"/>
              <a:t>Exascale </a:t>
            </a:r>
            <a:r>
              <a:rPr lang="zh-CN" altLang="en-US" sz="2000" dirty="0"/>
              <a:t>超算</a:t>
            </a:r>
            <a:endParaRPr sz="2000" dirty="0"/>
          </a:p>
        </p:txBody>
      </p:sp>
      <p:pic>
        <p:nvPicPr>
          <p:cNvPr id="167" name="Google Shape;167;p27"/>
          <p:cNvPicPr preferRelativeResize="0"/>
          <p:nvPr/>
        </p:nvPicPr>
        <p:blipFill>
          <a:blip r:embed="rId4">
            <a:alphaModFix/>
          </a:blip>
          <a:stretch>
            <a:fillRect/>
          </a:stretch>
        </p:blipFill>
        <p:spPr>
          <a:xfrm>
            <a:off x="6206780" y="2758201"/>
            <a:ext cx="5985221" cy="32824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4"/>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US" altLang="zh-CN" dirty="0"/>
              <a:t>HPC</a:t>
            </a:r>
            <a:r>
              <a:rPr lang="zh-CN" altLang="en-US" dirty="0"/>
              <a:t> </a:t>
            </a:r>
            <a:r>
              <a:rPr lang="zh-CN" dirty="0"/>
              <a:t>方案设计的</a:t>
            </a:r>
            <a:r>
              <a:rPr lang="zh-CN" altLang="en-US" dirty="0"/>
              <a:t>丰富</a:t>
            </a:r>
            <a:r>
              <a:rPr lang="zh-CN" dirty="0"/>
              <a:t>性</a:t>
            </a:r>
            <a:r>
              <a:rPr lang="zh-CN" altLang="en-US" dirty="0"/>
              <a:t>，带来的挑战</a:t>
            </a:r>
            <a:endParaRPr dirty="0"/>
          </a:p>
        </p:txBody>
      </p:sp>
      <p:sp>
        <p:nvSpPr>
          <p:cNvPr id="143" name="Google Shape;143;p24"/>
          <p:cNvSpPr txBox="1">
            <a:spLocks noGrp="1"/>
          </p:cNvSpPr>
          <p:nvPr>
            <p:ph sz="half" idx="1"/>
          </p:nvPr>
        </p:nvSpPr>
        <p:spPr>
          <a:xfrm>
            <a:off x="732326" y="1460502"/>
            <a:ext cx="10841541" cy="4559300"/>
          </a:xfrm>
          <a:prstGeom prst="rect">
            <a:avLst/>
          </a:prstGeom>
        </p:spPr>
        <p:txBody>
          <a:bodyPr spcFirstLastPara="1" vert="horz" wrap="square" lIns="121900" tIns="121900" rIns="121900" bIns="121900" rtlCol="0" anchor="t" anchorCtr="0">
            <a:noAutofit/>
          </a:bodyPr>
          <a:lstStyle/>
          <a:p>
            <a:pPr marL="342891" indent="-342891">
              <a:buFont typeface="Arial" panose="020B0604020202020204" pitchFamily="34" charset="0"/>
              <a:buChar char="•"/>
            </a:pPr>
            <a:r>
              <a:rPr lang="zh-CN" altLang="en-US" dirty="0"/>
              <a:t>我们忽略了传统的平头哥</a:t>
            </a:r>
            <a:r>
              <a:rPr lang="en-US" altLang="zh-CN" dirty="0"/>
              <a:t> C910 </a:t>
            </a:r>
            <a:r>
              <a:rPr lang="zh-CN" altLang="en-US" dirty="0"/>
              <a:t>等核心：</a:t>
            </a:r>
            <a:r>
              <a:rPr lang="zh-CN" dirty="0"/>
              <a:t>2022 年，纯 CPU 其实</a:t>
            </a:r>
            <a:r>
              <a:rPr lang="zh-CN" altLang="en-US" dirty="0"/>
              <a:t>并不常见</a:t>
            </a:r>
            <a:endParaRPr dirty="0"/>
          </a:p>
          <a:p>
            <a:pPr lvl="1"/>
            <a:r>
              <a:rPr lang="en-US" altLang="zh-CN" sz="2000" dirty="0"/>
              <a:t>TOP500 Nov 2022 </a:t>
            </a:r>
            <a:r>
              <a:rPr lang="zh-CN" altLang="en-US" sz="2000" dirty="0"/>
              <a:t>榜上最高的纯</a:t>
            </a:r>
            <a:r>
              <a:rPr lang="en-US" altLang="zh-CN" sz="2000" dirty="0"/>
              <a:t> CPU </a:t>
            </a:r>
            <a:r>
              <a:rPr lang="zh-CN" altLang="en-US" sz="2000" dirty="0"/>
              <a:t>方案跌到了 </a:t>
            </a:r>
            <a:r>
              <a:rPr lang="en-US" altLang="zh-CN" sz="2000" dirty="0"/>
              <a:t>19 -</a:t>
            </a:r>
            <a:r>
              <a:rPr lang="zh-CN" altLang="en-US" sz="2000" dirty="0"/>
              <a:t> </a:t>
            </a:r>
            <a:r>
              <a:rPr lang="en-US" altLang="zh-CN" sz="2000" dirty="0"/>
              <a:t>20 </a:t>
            </a:r>
            <a:r>
              <a:rPr lang="zh-CN" altLang="en-US" sz="2000" dirty="0"/>
              <a:t>名，</a:t>
            </a:r>
            <a:r>
              <a:rPr lang="en-US" altLang="zh-CN" sz="2000" dirty="0"/>
              <a:t>Green500 </a:t>
            </a:r>
            <a:r>
              <a:rPr lang="zh-CN" altLang="en-US" sz="2000" dirty="0"/>
              <a:t>最多 </a:t>
            </a:r>
            <a:r>
              <a:rPr lang="en-US" altLang="zh-CN" sz="2000" dirty="0"/>
              <a:t>70</a:t>
            </a:r>
            <a:r>
              <a:rPr lang="zh-CN" altLang="en-US" sz="2000" dirty="0"/>
              <a:t> 名</a:t>
            </a:r>
            <a:endParaRPr sz="2000" dirty="0"/>
          </a:p>
          <a:p>
            <a:pPr lvl="2"/>
            <a:r>
              <a:rPr lang="zh-CN" altLang="en-US" dirty="0"/>
              <a:t>运行能耗比太低，现在看很不划算</a:t>
            </a:r>
          </a:p>
          <a:p>
            <a:pPr marL="342891" indent="-342891">
              <a:buFont typeface="Arial" panose="020B0604020202020204" pitchFamily="34" charset="0"/>
              <a:buChar char="•"/>
            </a:pPr>
            <a:r>
              <a:rPr lang="zh-CN" altLang="en-US" dirty="0"/>
              <a:t>在一个架构中集齐了</a:t>
            </a:r>
            <a:r>
              <a:rPr lang="en-US" altLang="zh-CN" dirty="0"/>
              <a:t> SIMT </a:t>
            </a:r>
            <a:r>
              <a:rPr lang="zh-CN" altLang="en-US" dirty="0"/>
              <a:t>，向量处理器，传统核心</a:t>
            </a:r>
            <a:endParaRPr lang="en-US" altLang="zh-CN" dirty="0"/>
          </a:p>
          <a:p>
            <a:pPr marL="342891" indent="-342891">
              <a:buFont typeface="Arial" panose="020B0604020202020204" pitchFamily="34" charset="0"/>
              <a:buChar char="•"/>
            </a:pPr>
            <a:r>
              <a:rPr lang="zh-CN" altLang="en-US" dirty="0"/>
              <a:t>问题：放弃掉原有的计算架构，整个计算层次会更复杂，通用性会降低</a:t>
            </a:r>
          </a:p>
          <a:p>
            <a:pPr marL="342891" indent="-342891">
              <a:buFont typeface="Arial" panose="020B0604020202020204" pitchFamily="34" charset="0"/>
              <a:buChar char="•"/>
            </a:pPr>
            <a:r>
              <a:rPr lang="en-US" dirty="0" err="1"/>
              <a:t>对发行版是巨大挑战</a:t>
            </a:r>
            <a:endParaRPr lang="zh-CN" altLang="en-US" dirty="0"/>
          </a:p>
          <a:p>
            <a:pPr lvl="1"/>
            <a:r>
              <a:rPr lang="zh-CN" altLang="en-US" sz="2000" dirty="0"/>
              <a:t>构建阶段的复杂性大大上升（核心的整体设计都不一样，不可能固定</a:t>
            </a:r>
            <a:r>
              <a:rPr lang="en-US" altLang="zh-CN" sz="2000" dirty="0"/>
              <a:t> –</a:t>
            </a:r>
            <a:r>
              <a:rPr lang="en-US" altLang="zh-CN" sz="2000" dirty="0" err="1"/>
              <a:t>mtune</a:t>
            </a:r>
            <a:r>
              <a:rPr lang="en-US" altLang="zh-CN" sz="2000" dirty="0"/>
              <a:t> -march</a:t>
            </a:r>
            <a:r>
              <a:rPr lang="zh-CN" altLang="en-US" sz="2000" dirty="0"/>
              <a:t>）</a:t>
            </a:r>
            <a:endParaRPr lang="en-US" altLang="zh-CN" sz="2000" dirty="0"/>
          </a:p>
          <a:p>
            <a:pPr lvl="1"/>
            <a:r>
              <a:rPr lang="zh-CN" altLang="en-US" sz="2000" dirty="0"/>
              <a:t>很难确定处理器期望的 </a:t>
            </a:r>
            <a:r>
              <a:rPr lang="en-US" altLang="zh-CN" sz="2000" dirty="0"/>
              <a:t>feature set</a:t>
            </a:r>
            <a:r>
              <a:rPr lang="zh-CN" altLang="en-US" sz="2000" dirty="0"/>
              <a:t> （</a:t>
            </a:r>
            <a:r>
              <a:rPr lang="en-US" altLang="zh-CN" sz="2000" dirty="0"/>
              <a:t>RV64GC</a:t>
            </a:r>
            <a:r>
              <a:rPr lang="zh-CN" altLang="en-US" sz="2000" dirty="0"/>
              <a:t>？</a:t>
            </a:r>
            <a:r>
              <a:rPr lang="en-US" altLang="zh-CN" sz="2000" dirty="0"/>
              <a:t>RV64GCV</a:t>
            </a:r>
            <a:r>
              <a:rPr lang="zh-CN" altLang="en-US" sz="2000" dirty="0"/>
              <a:t>？）</a:t>
            </a:r>
            <a:endParaRPr lang="en-US" altLang="zh-CN" sz="2000" dirty="0"/>
          </a:p>
          <a:p>
            <a:pPr lvl="1"/>
            <a:r>
              <a:rPr lang="zh-CN" altLang="en-US" sz="2000" dirty="0"/>
              <a:t>不同核心不同 </a:t>
            </a:r>
            <a:r>
              <a:rPr lang="en-US" altLang="zh-CN" sz="2000" dirty="0"/>
              <a:t>feature </a:t>
            </a:r>
            <a:r>
              <a:rPr lang="zh-CN" altLang="en-US" sz="2000" dirty="0"/>
              <a:t>（</a:t>
            </a:r>
            <a:r>
              <a:rPr lang="en-US" altLang="zh-CN" sz="2000" dirty="0"/>
              <a:t>Intel 12</a:t>
            </a:r>
            <a:r>
              <a:rPr lang="zh-CN" altLang="en-US" sz="2000" dirty="0"/>
              <a:t> 代遇到的问题）</a:t>
            </a:r>
            <a:endParaRPr lang="en-US" altLang="zh-CN" sz="2000" dirty="0"/>
          </a:p>
          <a:p>
            <a:pPr lvl="1"/>
            <a:r>
              <a:rPr lang="zh-CN" altLang="en-US" sz="2000" dirty="0"/>
              <a:t>如何处理</a:t>
            </a:r>
            <a:r>
              <a:rPr lang="en-US" altLang="zh-CN" sz="2000" dirty="0"/>
              <a:t> HOST – Device </a:t>
            </a:r>
            <a:r>
              <a:rPr lang="zh-CN" altLang="en-US" sz="2000" dirty="0"/>
              <a:t>间的多层次关系？</a:t>
            </a:r>
            <a:endParaRPr lang="zh-CN" altLang="en-US" dirty="0"/>
          </a:p>
          <a:p>
            <a:pPr marL="342891" indent="-342891">
              <a:buFont typeface="Arial" panose="020B0604020202020204" pitchFamily="34" charset="0"/>
              <a:buChar char="•"/>
            </a:pPr>
            <a:endParaRPr lang="en-US"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894</TotalTime>
  <Words>1313</Words>
  <Application>Microsoft Macintosh PowerPoint</Application>
  <PresentationFormat>宽屏</PresentationFormat>
  <Paragraphs>113</Paragraphs>
  <Slides>15</Slides>
  <Notes>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vt:i4>
      </vt:variant>
    </vt:vector>
  </HeadingPairs>
  <TitlesOfParts>
    <vt:vector size="20" baseType="lpstr">
      <vt:lpstr>等线</vt:lpstr>
      <vt:lpstr>Microsoft YaHei</vt:lpstr>
      <vt:lpstr>Microsoft YaHei</vt:lpstr>
      <vt:lpstr>Arial</vt:lpstr>
      <vt:lpstr>Office 主题​​</vt:lpstr>
      <vt:lpstr>RISC-V ❤️ HPC ❤️ OpenEuler</vt:lpstr>
      <vt:lpstr>RISC-V 与高性能计算</vt:lpstr>
      <vt:lpstr>目录</vt:lpstr>
      <vt:lpstr>RISC-V Vector Extension </vt:lpstr>
      <vt:lpstr>顺序核控制向量单元 / 向量处理器</vt:lpstr>
      <vt:lpstr>RISC-V GPGPU 的实际方案</vt:lpstr>
      <vt:lpstr>未曾设想的道路： MDGRAPE-4A (SC21)</vt:lpstr>
      <vt:lpstr>进行中的 RISC-V 的 HPC 计划：EuroHPC</vt:lpstr>
      <vt:lpstr>HPC 方案设计的丰富性，带来的挑战</vt:lpstr>
      <vt:lpstr>RISC-V HPC 集群实验</vt:lpstr>
      <vt:lpstr>RISC-V 与 HPC 软件栈：工具链 - RVV Intrinsic 的实现， auto-vectorization 问题</vt:lpstr>
      <vt:lpstr>OpenEuler 与 RISC-V HPC：机会</vt:lpstr>
      <vt:lpstr>OpenEuler 与 RISC-V HPC：架构挑战</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Lu Yan</cp:lastModifiedBy>
  <cp:revision>28</cp:revision>
  <dcterms:created xsi:type="dcterms:W3CDTF">2021-09-22T17:27:27Z</dcterms:created>
  <dcterms:modified xsi:type="dcterms:W3CDTF">2022-12-29T07:51:43Z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2015_ms_pID_725343">
    <vt:lpwstr>(2)xcCQNO5XYYV29gVZE9r/N02CSLkfj+aU42c7ZljiKwcKZg0cO9Bb6Akzl6+eVJDMkVtv8pvl
dRHjLRW4j4tQFHR/lJFSOtKTJVd76HpP5PC84vt12LqHUtG7xR7mGYw0ACZLAL4htyk8BqSG
iykJ+YpkbTGLQh2Voc4pr/DevQywavVBOwAtu/h905HHdizEdeDHwO2Bv8FcS4mT+a9ujImn
vzfI7MY8Hv6IUjb10T</vt:lpwstr>
  </property>
  <property fmtid="{D5CDD505-2E9C-101B-9397-08002B2CF9AE}" pid="3" name="_2015_ms_pID_7253431">
    <vt:lpwstr>HAElUk1Rd46u+lDfZ6PX8S6nHTlcshxna0yb5TuBqD+fIrQvka1Lgt
mJZKtiSah2pAByCQYdwPAu0Ig9Hy9gQjXgsUz16O7uQHfeljAQsEXC/jyKy2XQ3gViTYXtLf
9Vrsu/LJ2TGPq3T62zNtEkua+O2w+jeOVbmvkMhZa9xDkr1mMX+R6mGhEYkATJRJybJQF0EC
rWoVAK5KBQq3FeSZ</vt:lpwstr>
  </property>
</Properties>
</file>